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Apricots" panose="020B0604020202020204" charset="0"/>
      <p:regular r:id="rId44"/>
    </p:embeddedFont>
    <p:embeddedFont>
      <p:font typeface="Calibri" panose="020F0502020204030204" pitchFamily="34" charset="0"/>
      <p:regular r:id="rId45"/>
      <p:bold r:id="rId46"/>
      <p:italic r:id="rId47"/>
      <p:boldItalic r:id="rId48"/>
    </p:embeddedFont>
    <p:embeddedFont>
      <p:font typeface="Neue Montreal" panose="020B0604020202020204" charset="0"/>
      <p:regular r:id="rId49"/>
    </p:embeddedFont>
    <p:embeddedFont>
      <p:font typeface="Neue Montreal Bold" panose="020B0604020202020204" charset="0"/>
      <p:regular r:id="rId50"/>
    </p:embeddedFont>
    <p:embeddedFont>
      <p:font typeface="Open Sans" panose="020B0606030504020204" pitchFamily="3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3.jpe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jpeg"/><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17.jpe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57.sv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image" Target="../media/image56.png"/><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59.sv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58.png"/><Relationship Id="rId9" Type="http://schemas.openxmlformats.org/officeDocument/2006/relationships/image" Target="../media/image73.png"/><Relationship Id="rId14" Type="http://schemas.openxmlformats.org/officeDocument/2006/relationships/image" Target="../media/image78.sv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4.sv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jpeg"/><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88.sv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image" Target="../media/image21.pn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6.jpe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svg"/><Relationship Id="rId10" Type="http://schemas.openxmlformats.org/officeDocument/2006/relationships/image" Target="../media/image28.svg"/><Relationship Id="rId19" Type="http://schemas.openxmlformats.org/officeDocument/2006/relationships/image" Target="../media/image37.jpe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40062" y="4358380"/>
            <a:ext cx="8348339" cy="890435"/>
            <a:chOff x="0" y="0"/>
            <a:chExt cx="2198740" cy="234518"/>
          </a:xfrm>
        </p:grpSpPr>
        <p:sp>
          <p:nvSpPr>
            <p:cNvPr id="3" name="Freeform 3"/>
            <p:cNvSpPr/>
            <p:nvPr/>
          </p:nvSpPr>
          <p:spPr>
            <a:xfrm>
              <a:off x="0" y="0"/>
              <a:ext cx="2198740" cy="234518"/>
            </a:xfrm>
            <a:custGeom>
              <a:avLst/>
              <a:gdLst/>
              <a:ahLst/>
              <a:cxnLst/>
              <a:rect l="l" t="t" r="r" b="b"/>
              <a:pathLst>
                <a:path w="2198740" h="234518">
                  <a:moveTo>
                    <a:pt x="47295" y="0"/>
                  </a:moveTo>
                  <a:lnTo>
                    <a:pt x="2151444" y="0"/>
                  </a:lnTo>
                  <a:cubicBezTo>
                    <a:pt x="2177565" y="0"/>
                    <a:pt x="2198740" y="21175"/>
                    <a:pt x="2198740" y="47295"/>
                  </a:cubicBezTo>
                  <a:lnTo>
                    <a:pt x="2198740" y="187222"/>
                  </a:lnTo>
                  <a:cubicBezTo>
                    <a:pt x="2198740" y="213343"/>
                    <a:pt x="2177565" y="234518"/>
                    <a:pt x="2151444" y="234518"/>
                  </a:cubicBezTo>
                  <a:lnTo>
                    <a:pt x="47295" y="234518"/>
                  </a:lnTo>
                  <a:cubicBezTo>
                    <a:pt x="21175" y="234518"/>
                    <a:pt x="0" y="213343"/>
                    <a:pt x="0" y="187222"/>
                  </a:cubicBezTo>
                  <a:lnTo>
                    <a:pt x="0" y="47295"/>
                  </a:lnTo>
                  <a:cubicBezTo>
                    <a:pt x="0" y="21175"/>
                    <a:pt x="21175" y="0"/>
                    <a:pt x="47295" y="0"/>
                  </a:cubicBezTo>
                  <a:close/>
                </a:path>
              </a:pathLst>
            </a:custGeom>
            <a:solidFill>
              <a:srgbClr val="EE9322"/>
            </a:solidFill>
          </p:spPr>
        </p:sp>
        <p:sp>
          <p:nvSpPr>
            <p:cNvPr id="4" name="TextBox 4"/>
            <p:cNvSpPr txBox="1"/>
            <p:nvPr/>
          </p:nvSpPr>
          <p:spPr>
            <a:xfrm>
              <a:off x="0" y="-38100"/>
              <a:ext cx="2198740" cy="27261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82124" y="-1087627"/>
            <a:ext cx="5897931" cy="8618827"/>
            <a:chOff x="0" y="0"/>
            <a:chExt cx="793724" cy="1159892"/>
          </a:xfrm>
        </p:grpSpPr>
        <p:sp>
          <p:nvSpPr>
            <p:cNvPr id="6" name="Freeform 6"/>
            <p:cNvSpPr/>
            <p:nvPr/>
          </p:nvSpPr>
          <p:spPr>
            <a:xfrm>
              <a:off x="0" y="0"/>
              <a:ext cx="793723" cy="1159892"/>
            </a:xfrm>
            <a:custGeom>
              <a:avLst/>
              <a:gdLst/>
              <a:ahLst/>
              <a:cxnLst/>
              <a:rect l="l" t="t" r="r" b="b"/>
              <a:pathLst>
                <a:path w="793723" h="1159892">
                  <a:moveTo>
                    <a:pt x="264717" y="1140823"/>
                  </a:moveTo>
                  <a:cubicBezTo>
                    <a:pt x="305410" y="1152337"/>
                    <a:pt x="351671" y="1159892"/>
                    <a:pt x="397075" y="1159892"/>
                  </a:cubicBezTo>
                  <a:cubicBezTo>
                    <a:pt x="442481" y="1159892"/>
                    <a:pt x="486172" y="1153415"/>
                    <a:pt x="526436" y="1141902"/>
                  </a:cubicBezTo>
                  <a:cubicBezTo>
                    <a:pt x="527293" y="1141542"/>
                    <a:pt x="528150" y="1141542"/>
                    <a:pt x="529006" y="1141183"/>
                  </a:cubicBezTo>
                  <a:cubicBezTo>
                    <a:pt x="680212" y="1095127"/>
                    <a:pt x="791582" y="973514"/>
                    <a:pt x="793723" y="823681"/>
                  </a:cubicBezTo>
                  <a:lnTo>
                    <a:pt x="793723" y="0"/>
                  </a:lnTo>
                  <a:lnTo>
                    <a:pt x="0" y="0"/>
                  </a:lnTo>
                  <a:lnTo>
                    <a:pt x="0" y="823069"/>
                  </a:lnTo>
                  <a:cubicBezTo>
                    <a:pt x="2142" y="974232"/>
                    <a:pt x="111798" y="1095848"/>
                    <a:pt x="264717" y="1140823"/>
                  </a:cubicBezTo>
                  <a:close/>
                </a:path>
              </a:pathLst>
            </a:custGeom>
            <a:solidFill>
              <a:srgbClr val="16325B"/>
            </a:solidFill>
          </p:spPr>
        </p:sp>
        <p:sp>
          <p:nvSpPr>
            <p:cNvPr id="7" name="TextBox 7"/>
            <p:cNvSpPr txBox="1"/>
            <p:nvPr/>
          </p:nvSpPr>
          <p:spPr>
            <a:xfrm>
              <a:off x="0" y="-38100"/>
              <a:ext cx="793724" cy="107099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a:grpSpLocks noChangeAspect="1"/>
          </p:cNvGrpSpPr>
          <p:nvPr/>
        </p:nvGrpSpPr>
        <p:grpSpPr>
          <a:xfrm>
            <a:off x="2036847" y="2107730"/>
            <a:ext cx="4788485" cy="4788485"/>
            <a:chOff x="0" y="0"/>
            <a:chExt cx="8909050" cy="8909050"/>
          </a:xfrm>
        </p:grpSpPr>
        <p:sp>
          <p:nvSpPr>
            <p:cNvPr id="9" name="Freeform 9"/>
            <p:cNvSpPr/>
            <p:nvPr/>
          </p:nvSpPr>
          <p:spPr>
            <a:xfrm>
              <a:off x="-10398" y="9480"/>
              <a:ext cx="8929847" cy="8890089"/>
            </a:xfrm>
            <a:custGeom>
              <a:avLst/>
              <a:gdLst/>
              <a:ahLst/>
              <a:cxnLst/>
              <a:rect l="l" t="t" r="r" b="b"/>
              <a:pathLst>
                <a:path w="8929847" h="8890089">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EE9322"/>
            </a:solidFill>
          </p:spPr>
        </p:sp>
        <p:sp>
          <p:nvSpPr>
            <p:cNvPr id="10" name="Freeform 10"/>
            <p:cNvSpPr/>
            <p:nvPr/>
          </p:nvSpPr>
          <p:spPr>
            <a:xfrm>
              <a:off x="251757" y="270468"/>
              <a:ext cx="8405537" cy="8368114"/>
            </a:xfrm>
            <a:custGeom>
              <a:avLst/>
              <a:gdLst/>
              <a:ahLst/>
              <a:cxnLst/>
              <a:rect l="l" t="t" r="r" b="b"/>
              <a:pathLst>
                <a:path w="8405537" h="8368114">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2"/>
              <a:stretch>
                <a:fillRect l="223" r="223"/>
              </a:stretch>
            </a:blipFill>
          </p:spPr>
        </p:sp>
        <p:sp>
          <p:nvSpPr>
            <p:cNvPr id="11" name="Freeform 11"/>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E9322"/>
            </a:solidFill>
          </p:spPr>
        </p:sp>
      </p:grpSp>
      <p:grpSp>
        <p:nvGrpSpPr>
          <p:cNvPr id="12" name="Group 12"/>
          <p:cNvGrpSpPr/>
          <p:nvPr/>
        </p:nvGrpSpPr>
        <p:grpSpPr>
          <a:xfrm>
            <a:off x="-551447" y="8683408"/>
            <a:ext cx="19323333" cy="2056278"/>
            <a:chOff x="0" y="0"/>
            <a:chExt cx="5089273" cy="541571"/>
          </a:xfrm>
        </p:grpSpPr>
        <p:sp>
          <p:nvSpPr>
            <p:cNvPr id="13" name="Freeform 13"/>
            <p:cNvSpPr/>
            <p:nvPr/>
          </p:nvSpPr>
          <p:spPr>
            <a:xfrm>
              <a:off x="0" y="0"/>
              <a:ext cx="5089273" cy="541571"/>
            </a:xfrm>
            <a:custGeom>
              <a:avLst/>
              <a:gdLst/>
              <a:ahLst/>
              <a:cxnLst/>
              <a:rect l="l" t="t" r="r" b="b"/>
              <a:pathLst>
                <a:path w="5089273" h="541571">
                  <a:moveTo>
                    <a:pt x="0" y="0"/>
                  </a:moveTo>
                  <a:lnTo>
                    <a:pt x="5089273" y="0"/>
                  </a:lnTo>
                  <a:lnTo>
                    <a:pt x="5089273" y="541571"/>
                  </a:lnTo>
                  <a:lnTo>
                    <a:pt x="0" y="541571"/>
                  </a:lnTo>
                  <a:close/>
                </a:path>
              </a:pathLst>
            </a:custGeom>
            <a:solidFill>
              <a:srgbClr val="16325B"/>
            </a:solidFill>
          </p:spPr>
        </p:sp>
        <p:sp>
          <p:nvSpPr>
            <p:cNvPr id="14" name="TextBox 14"/>
            <p:cNvSpPr txBox="1"/>
            <p:nvPr/>
          </p:nvSpPr>
          <p:spPr>
            <a:xfrm>
              <a:off x="0" y="-38100"/>
              <a:ext cx="5089273" cy="579671"/>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3722923" y="2104742"/>
            <a:ext cx="72415" cy="9655360"/>
          </a:xfrm>
          <a:custGeom>
            <a:avLst/>
            <a:gdLst/>
            <a:ahLst/>
            <a:cxnLst/>
            <a:rect l="l" t="t" r="r" b="b"/>
            <a:pathLst>
              <a:path w="72415" h="9655360">
                <a:moveTo>
                  <a:pt x="0" y="0"/>
                </a:moveTo>
                <a:lnTo>
                  <a:pt x="72415" y="0"/>
                </a:lnTo>
                <a:lnTo>
                  <a:pt x="72415" y="9655359"/>
                </a:lnTo>
                <a:lnTo>
                  <a:pt x="0" y="9655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flipV="1">
            <a:off x="14850665" y="-174348"/>
            <a:ext cx="3921221" cy="2808575"/>
          </a:xfrm>
          <a:custGeom>
            <a:avLst/>
            <a:gdLst/>
            <a:ahLst/>
            <a:cxnLst/>
            <a:rect l="l" t="t" r="r" b="b"/>
            <a:pathLst>
              <a:path w="3921221" h="2808575">
                <a:moveTo>
                  <a:pt x="0" y="2808574"/>
                </a:moveTo>
                <a:lnTo>
                  <a:pt x="3921221" y="2808574"/>
                </a:lnTo>
                <a:lnTo>
                  <a:pt x="3921221" y="0"/>
                </a:lnTo>
                <a:lnTo>
                  <a:pt x="0" y="0"/>
                </a:lnTo>
                <a:lnTo>
                  <a:pt x="0" y="280857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7636952" y="2396922"/>
            <a:ext cx="9622348" cy="1697355"/>
          </a:xfrm>
          <a:prstGeom prst="rect">
            <a:avLst/>
          </a:prstGeom>
        </p:spPr>
        <p:txBody>
          <a:bodyPr lIns="0" tIns="0" rIns="0" bIns="0" rtlCol="0" anchor="t">
            <a:spAutoFit/>
          </a:bodyPr>
          <a:lstStyle/>
          <a:p>
            <a:pPr algn="l">
              <a:lnSpc>
                <a:spcPts val="6660"/>
              </a:lnSpc>
            </a:pPr>
            <a:r>
              <a:rPr lang="en-US" sz="6000">
                <a:solidFill>
                  <a:srgbClr val="000000"/>
                </a:solidFill>
                <a:latin typeface="Neue Montreal"/>
                <a:ea typeface="Neue Montreal"/>
                <a:cs typeface="Neue Montreal"/>
                <a:sym typeface="Neue Montreal"/>
              </a:rPr>
              <a:t>FY2027 PROPOSED </a:t>
            </a:r>
          </a:p>
          <a:p>
            <a:pPr algn="l">
              <a:lnSpc>
                <a:spcPts val="6660"/>
              </a:lnSpc>
            </a:pPr>
            <a:r>
              <a:rPr lang="en-US" sz="6000">
                <a:solidFill>
                  <a:srgbClr val="000000"/>
                </a:solidFill>
                <a:latin typeface="Neue Montreal"/>
                <a:ea typeface="Neue Montreal"/>
                <a:cs typeface="Neue Montreal"/>
                <a:sym typeface="Neue Montreal"/>
              </a:rPr>
              <a:t>SCHOOL BOARD  BUDGET</a:t>
            </a:r>
          </a:p>
        </p:txBody>
      </p:sp>
      <p:sp>
        <p:nvSpPr>
          <p:cNvPr id="18" name="TextBox 18"/>
          <p:cNvSpPr txBox="1"/>
          <p:nvPr/>
        </p:nvSpPr>
        <p:spPr>
          <a:xfrm>
            <a:off x="7794277" y="4425772"/>
            <a:ext cx="7994125" cy="679451"/>
          </a:xfrm>
          <a:prstGeom prst="rect">
            <a:avLst/>
          </a:prstGeom>
        </p:spPr>
        <p:txBody>
          <a:bodyPr lIns="0" tIns="0" rIns="0" bIns="0" rtlCol="0" anchor="t">
            <a:spAutoFit/>
          </a:bodyPr>
          <a:lstStyle/>
          <a:p>
            <a:pPr algn="ctr">
              <a:lnSpc>
                <a:spcPts val="5599"/>
              </a:lnSpc>
            </a:pPr>
            <a:r>
              <a:rPr lang="en-US" sz="3999">
                <a:solidFill>
                  <a:srgbClr val="000000"/>
                </a:solidFill>
                <a:latin typeface="Neue Montreal"/>
                <a:ea typeface="Neue Montreal"/>
                <a:cs typeface="Neue Montreal"/>
                <a:sym typeface="Neue Montreal"/>
              </a:rPr>
              <a:t>“Deep Roots, Greater Heights”</a:t>
            </a:r>
          </a:p>
        </p:txBody>
      </p:sp>
      <p:sp>
        <p:nvSpPr>
          <p:cNvPr id="19" name="TextBox 19"/>
          <p:cNvSpPr txBox="1"/>
          <p:nvPr/>
        </p:nvSpPr>
        <p:spPr>
          <a:xfrm>
            <a:off x="7794277" y="5263618"/>
            <a:ext cx="7905797" cy="2902851"/>
          </a:xfrm>
          <a:prstGeom prst="rect">
            <a:avLst/>
          </a:prstGeom>
        </p:spPr>
        <p:txBody>
          <a:bodyPr lIns="0" tIns="0" rIns="0" bIns="0" rtlCol="0" anchor="t">
            <a:spAutoFit/>
          </a:bodyPr>
          <a:lstStyle/>
          <a:p>
            <a:pPr algn="l">
              <a:lnSpc>
                <a:spcPts val="3825"/>
              </a:lnSpc>
            </a:pPr>
            <a:r>
              <a:rPr lang="en-US" sz="2732">
                <a:solidFill>
                  <a:srgbClr val="000000"/>
                </a:solidFill>
                <a:latin typeface="Neue Montreal"/>
                <a:ea typeface="Neue Montreal"/>
                <a:cs typeface="Neue Montreal"/>
                <a:sym typeface="Neue Montreal"/>
              </a:rPr>
              <a:t>PUBLIC HEARING</a:t>
            </a:r>
          </a:p>
          <a:p>
            <a:pPr algn="l">
              <a:lnSpc>
                <a:spcPts val="3825"/>
              </a:lnSpc>
            </a:pPr>
            <a:r>
              <a:rPr lang="en-US" sz="2732">
                <a:solidFill>
                  <a:srgbClr val="000000"/>
                </a:solidFill>
                <a:latin typeface="Neue Montreal"/>
                <a:ea typeface="Neue Montreal"/>
                <a:cs typeface="Neue Montreal"/>
                <a:sym typeface="Neue Montreal"/>
              </a:rPr>
              <a:t>Christie Fleming, Chief Finance Officer </a:t>
            </a:r>
          </a:p>
          <a:p>
            <a:pPr algn="l">
              <a:lnSpc>
                <a:spcPts val="3825"/>
              </a:lnSpc>
            </a:pPr>
            <a:r>
              <a:rPr lang="en-US" sz="2732">
                <a:solidFill>
                  <a:srgbClr val="000000"/>
                </a:solidFill>
                <a:latin typeface="Neue Montreal"/>
                <a:ea typeface="Neue Montreal"/>
                <a:cs typeface="Neue Montreal"/>
                <a:sym typeface="Neue Montreal"/>
              </a:rPr>
              <a:t>Dr. Kari Weston, Superintendent </a:t>
            </a:r>
          </a:p>
          <a:p>
            <a:pPr algn="l">
              <a:lnSpc>
                <a:spcPts val="3825"/>
              </a:lnSpc>
            </a:pPr>
            <a:endParaRPr lang="en-US" sz="2732">
              <a:solidFill>
                <a:srgbClr val="000000"/>
              </a:solidFill>
              <a:latin typeface="Neue Montreal"/>
              <a:ea typeface="Neue Montreal"/>
              <a:cs typeface="Neue Montreal"/>
              <a:sym typeface="Neue Montreal"/>
            </a:endParaRPr>
          </a:p>
          <a:p>
            <a:pPr algn="l">
              <a:lnSpc>
                <a:spcPts val="3825"/>
              </a:lnSpc>
            </a:pPr>
            <a:r>
              <a:rPr lang="en-US" sz="2732">
                <a:solidFill>
                  <a:srgbClr val="000000"/>
                </a:solidFill>
                <a:latin typeface="Neue Montreal"/>
                <a:ea typeface="Neue Montreal"/>
                <a:cs typeface="Neue Montreal"/>
                <a:sym typeface="Neue Montreal"/>
              </a:rPr>
              <a:t>April 28, 2026</a:t>
            </a:r>
          </a:p>
          <a:p>
            <a:pPr algn="l">
              <a:lnSpc>
                <a:spcPts val="3825"/>
              </a:lnSpc>
            </a:pPr>
            <a:endParaRPr lang="en-US" sz="2732">
              <a:solidFill>
                <a:srgbClr val="000000"/>
              </a:solidFill>
              <a:latin typeface="Neue Montreal"/>
              <a:ea typeface="Neue Montreal"/>
              <a:cs typeface="Neue Montreal"/>
              <a:sym typeface="Neue Montre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93705" y="630090"/>
            <a:ext cx="1507745" cy="797220"/>
          </a:xfrm>
          <a:custGeom>
            <a:avLst/>
            <a:gdLst/>
            <a:ahLst/>
            <a:cxnLst/>
            <a:rect l="l" t="t" r="r" b="b"/>
            <a:pathLst>
              <a:path w="1507745" h="797220">
                <a:moveTo>
                  <a:pt x="0" y="0"/>
                </a:moveTo>
                <a:lnTo>
                  <a:pt x="1507746" y="0"/>
                </a:lnTo>
                <a:lnTo>
                  <a:pt x="1507746" y="797220"/>
                </a:lnTo>
                <a:lnTo>
                  <a:pt x="0" y="797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0" y="1427310"/>
            <a:ext cx="18288000" cy="9056688"/>
            <a:chOff x="0" y="0"/>
            <a:chExt cx="4816593" cy="2385300"/>
          </a:xfrm>
        </p:grpSpPr>
        <p:sp>
          <p:nvSpPr>
            <p:cNvPr id="5" name="Freeform 5"/>
            <p:cNvSpPr/>
            <p:nvPr/>
          </p:nvSpPr>
          <p:spPr>
            <a:xfrm>
              <a:off x="0" y="0"/>
              <a:ext cx="4816592" cy="2385300"/>
            </a:xfrm>
            <a:custGeom>
              <a:avLst/>
              <a:gdLst/>
              <a:ahLst/>
              <a:cxnLst/>
              <a:rect l="l" t="t" r="r" b="b"/>
              <a:pathLst>
                <a:path w="4816592" h="2385300">
                  <a:moveTo>
                    <a:pt x="0" y="0"/>
                  </a:moveTo>
                  <a:lnTo>
                    <a:pt x="4816592" y="0"/>
                  </a:lnTo>
                  <a:lnTo>
                    <a:pt x="4816592" y="2385300"/>
                  </a:lnTo>
                  <a:lnTo>
                    <a:pt x="0" y="2385300"/>
                  </a:lnTo>
                  <a:close/>
                </a:path>
              </a:pathLst>
            </a:custGeom>
            <a:solidFill>
              <a:srgbClr val="0D2970"/>
            </a:solidFill>
          </p:spPr>
        </p:sp>
        <p:sp>
          <p:nvSpPr>
            <p:cNvPr id="6" name="TextBox 6"/>
            <p:cNvSpPr txBox="1"/>
            <p:nvPr/>
          </p:nvSpPr>
          <p:spPr>
            <a:xfrm>
              <a:off x="0" y="-38100"/>
              <a:ext cx="4816593" cy="24234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3466485" y="54750"/>
            <a:ext cx="11355030"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Neue Montreal"/>
                <a:ea typeface="Neue Montreal"/>
                <a:cs typeface="Neue Montreal"/>
                <a:sym typeface="Neue Montreal"/>
              </a:rPr>
              <a:t>Our Enhanced Vision &amp; Mission</a:t>
            </a:r>
          </a:p>
        </p:txBody>
      </p:sp>
      <p:sp>
        <p:nvSpPr>
          <p:cNvPr id="8" name="TextBox 8"/>
          <p:cNvSpPr txBox="1"/>
          <p:nvPr/>
        </p:nvSpPr>
        <p:spPr>
          <a:xfrm>
            <a:off x="687556" y="1845722"/>
            <a:ext cx="17273925" cy="7846060"/>
          </a:xfrm>
          <a:prstGeom prst="rect">
            <a:avLst/>
          </a:prstGeom>
        </p:spPr>
        <p:txBody>
          <a:bodyPr lIns="0" tIns="0" rIns="0" bIns="0" rtlCol="0" anchor="t">
            <a:spAutoFit/>
          </a:bodyPr>
          <a:lstStyle/>
          <a:p>
            <a:pPr algn="ctr">
              <a:lnSpc>
                <a:spcPts val="4159"/>
              </a:lnSpc>
              <a:spcBef>
                <a:spcPct val="0"/>
              </a:spcBef>
            </a:pPr>
            <a:r>
              <a:rPr lang="en-US" sz="3199">
                <a:solidFill>
                  <a:srgbClr val="FFFFFF"/>
                </a:solidFill>
                <a:latin typeface="Neue Montreal"/>
                <a:ea typeface="Neue Montreal"/>
                <a:cs typeface="Neue Montreal"/>
                <a:sym typeface="Neue Montreal"/>
              </a:rPr>
              <a:t>Deep Roots, Great Heights. </a:t>
            </a:r>
          </a:p>
          <a:p>
            <a:pPr algn="ctr">
              <a:lnSpc>
                <a:spcPts val="4159"/>
              </a:lnSpc>
              <a:spcBef>
                <a:spcPct val="0"/>
              </a:spcBef>
            </a:pPr>
            <a:r>
              <a:rPr lang="en-US" sz="3199">
                <a:solidFill>
                  <a:srgbClr val="FFFFFF"/>
                </a:solidFill>
                <a:latin typeface="Neue Montreal"/>
                <a:ea typeface="Neue Montreal"/>
                <a:cs typeface="Neue Montreal"/>
                <a:sym typeface="Neue Montreal"/>
              </a:rPr>
              <a:t>Our mission and vision are shaped by a legacy of support, a culture of care, and a belief that when families, educators, and community partners come together, there is no limit to how high our students can soar.</a:t>
            </a:r>
          </a:p>
          <a:p>
            <a:pPr algn="ctr">
              <a:lnSpc>
                <a:spcPts val="4159"/>
              </a:lnSpc>
              <a:spcBef>
                <a:spcPct val="0"/>
              </a:spcBef>
            </a:pPr>
            <a:endParaRPr lang="en-US" sz="3199">
              <a:solidFill>
                <a:srgbClr val="FFFFFF"/>
              </a:solidFill>
              <a:latin typeface="Neue Montreal"/>
              <a:ea typeface="Neue Montreal"/>
              <a:cs typeface="Neue Montreal"/>
              <a:sym typeface="Neue Montreal"/>
            </a:endParaRPr>
          </a:p>
          <a:p>
            <a:pPr algn="ctr">
              <a:lnSpc>
                <a:spcPts val="4159"/>
              </a:lnSpc>
              <a:spcBef>
                <a:spcPct val="0"/>
              </a:spcBef>
            </a:pPr>
            <a:r>
              <a:rPr lang="en-US" sz="3199">
                <a:solidFill>
                  <a:srgbClr val="FFFFFF"/>
                </a:solidFill>
                <a:latin typeface="Neue Montreal"/>
                <a:ea typeface="Neue Montreal"/>
                <a:cs typeface="Neue Montreal"/>
                <a:sym typeface="Neue Montreal"/>
              </a:rPr>
              <a:t>Mission Statement </a:t>
            </a:r>
          </a:p>
          <a:p>
            <a:pPr algn="ctr">
              <a:lnSpc>
                <a:spcPts val="4159"/>
              </a:lnSpc>
              <a:spcBef>
                <a:spcPct val="0"/>
              </a:spcBef>
            </a:pPr>
            <a:r>
              <a:rPr lang="en-US" sz="3199">
                <a:solidFill>
                  <a:srgbClr val="FFFFFF"/>
                </a:solidFill>
                <a:latin typeface="Neue Montreal"/>
                <a:ea typeface="Neue Montreal"/>
                <a:cs typeface="Neue Montreal"/>
                <a:sym typeface="Neue Montreal"/>
              </a:rPr>
              <a:t>Rooted in community, grounded in care, and committed to </a:t>
            </a:r>
            <a:r>
              <a:rPr lang="en-US" sz="3199">
                <a:solidFill>
                  <a:srgbClr val="FFCC2B"/>
                </a:solidFill>
                <a:latin typeface="Neue Montreal"/>
                <a:ea typeface="Neue Montreal"/>
                <a:cs typeface="Neue Montreal"/>
                <a:sym typeface="Neue Montreal"/>
              </a:rPr>
              <a:t>every child’s growth</a:t>
            </a:r>
            <a:r>
              <a:rPr lang="en-US" sz="3199">
                <a:solidFill>
                  <a:srgbClr val="FFFFFF"/>
                </a:solidFill>
                <a:latin typeface="Neue Montreal"/>
                <a:ea typeface="Neue Montreal"/>
                <a:cs typeface="Neue Montreal"/>
                <a:sym typeface="Neue Montreal"/>
              </a:rPr>
              <a:t>, Dinwiddie County Public Schools cultivates learners to become confident, compassionate, and </a:t>
            </a:r>
            <a:r>
              <a:rPr lang="en-US" sz="3199">
                <a:solidFill>
                  <a:srgbClr val="FFCC2B"/>
                </a:solidFill>
                <a:latin typeface="Neue Montreal"/>
                <a:ea typeface="Neue Montreal"/>
                <a:cs typeface="Neue Montreal"/>
                <a:sym typeface="Neue Montreal"/>
              </a:rPr>
              <a:t>prepared to reach great heights in life beyond graduation.</a:t>
            </a:r>
          </a:p>
          <a:p>
            <a:pPr algn="ctr">
              <a:lnSpc>
                <a:spcPts val="4159"/>
              </a:lnSpc>
              <a:spcBef>
                <a:spcPct val="0"/>
              </a:spcBef>
            </a:pPr>
            <a:endParaRPr lang="en-US" sz="3199">
              <a:solidFill>
                <a:srgbClr val="FFCC2B"/>
              </a:solidFill>
              <a:latin typeface="Neue Montreal"/>
              <a:ea typeface="Neue Montreal"/>
              <a:cs typeface="Neue Montreal"/>
              <a:sym typeface="Neue Montreal"/>
            </a:endParaRPr>
          </a:p>
          <a:p>
            <a:pPr algn="ctr">
              <a:lnSpc>
                <a:spcPts val="4159"/>
              </a:lnSpc>
              <a:spcBef>
                <a:spcPct val="0"/>
              </a:spcBef>
            </a:pPr>
            <a:r>
              <a:rPr lang="en-US" sz="3199">
                <a:solidFill>
                  <a:srgbClr val="FFFFFF"/>
                </a:solidFill>
                <a:latin typeface="Neue Montreal"/>
                <a:ea typeface="Neue Montreal"/>
                <a:cs typeface="Neue Montreal"/>
                <a:sym typeface="Neue Montreal"/>
              </a:rPr>
              <a:t>Vision Statement </a:t>
            </a:r>
          </a:p>
          <a:p>
            <a:pPr algn="ctr">
              <a:lnSpc>
                <a:spcPts val="4159"/>
              </a:lnSpc>
              <a:spcBef>
                <a:spcPct val="0"/>
              </a:spcBef>
            </a:pPr>
            <a:r>
              <a:rPr lang="en-US" sz="3199">
                <a:solidFill>
                  <a:srgbClr val="FFFFFF"/>
                </a:solidFill>
                <a:latin typeface="Neue Montreal"/>
                <a:ea typeface="Neue Montreal"/>
                <a:cs typeface="Neue Montreal"/>
                <a:sym typeface="Neue Montreal"/>
              </a:rPr>
              <a:t>Together, we grow a trailblazing school system where every student is equipped to thrive - in college, career, community, and character. </a:t>
            </a:r>
            <a:r>
              <a:rPr lang="en-US" sz="3199">
                <a:solidFill>
                  <a:srgbClr val="FFCC2B"/>
                </a:solidFill>
                <a:latin typeface="Neue Montreal"/>
                <a:ea typeface="Neue Montreal"/>
                <a:cs typeface="Neue Montreal"/>
                <a:sym typeface="Neue Montreal"/>
              </a:rPr>
              <a:t>DCPS graduates are resilient, ethical, skilled, and opportunity-ready, with a plan for lifelong success</a:t>
            </a:r>
            <a:r>
              <a:rPr lang="en-US" sz="3199">
                <a:solidFill>
                  <a:srgbClr val="FFFFFF"/>
                </a:solidFill>
                <a:latin typeface="Neue Montreal"/>
                <a:ea typeface="Neue Montreal"/>
                <a:cs typeface="Neue Montreal"/>
                <a:sym typeface="Neue Montreal"/>
              </a:rPr>
              <a:t>. </a:t>
            </a:r>
          </a:p>
          <a:p>
            <a:pPr algn="ctr">
              <a:lnSpc>
                <a:spcPts val="4159"/>
              </a:lnSpc>
              <a:spcBef>
                <a:spcPct val="0"/>
              </a:spcBef>
            </a:pPr>
            <a:endParaRPr lang="en-US" sz="3199">
              <a:solidFill>
                <a:srgbClr val="FFFFFF"/>
              </a:solidFill>
              <a:latin typeface="Neue Montreal"/>
              <a:ea typeface="Neue Montreal"/>
              <a:cs typeface="Neue Montreal"/>
              <a:sym typeface="Neue Montre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363986" y="2208"/>
            <a:ext cx="10816604" cy="10284792"/>
            <a:chOff x="0" y="0"/>
            <a:chExt cx="1220319" cy="1160321"/>
          </a:xfrm>
        </p:grpSpPr>
        <p:sp>
          <p:nvSpPr>
            <p:cNvPr id="4" name="Freeform 4"/>
            <p:cNvSpPr/>
            <p:nvPr/>
          </p:nvSpPr>
          <p:spPr>
            <a:xfrm>
              <a:off x="0" y="0"/>
              <a:ext cx="1220320" cy="1160321"/>
            </a:xfrm>
            <a:custGeom>
              <a:avLst/>
              <a:gdLst/>
              <a:ahLst/>
              <a:cxnLst/>
              <a:rect l="l" t="t" r="r" b="b"/>
              <a:pathLst>
                <a:path w="1220320" h="1160321">
                  <a:moveTo>
                    <a:pt x="0" y="0"/>
                  </a:moveTo>
                  <a:lnTo>
                    <a:pt x="1220320" y="0"/>
                  </a:lnTo>
                  <a:lnTo>
                    <a:pt x="1220320" y="1160321"/>
                  </a:lnTo>
                  <a:lnTo>
                    <a:pt x="0" y="1160321"/>
                  </a:lnTo>
                  <a:close/>
                </a:path>
              </a:pathLst>
            </a:custGeom>
            <a:blipFill>
              <a:blip r:embed="rId3"/>
              <a:stretch>
                <a:fillRect l="-34518" r="-34518"/>
              </a:stretch>
            </a:blipFill>
            <a:ln cap="sq">
              <a:noFill/>
              <a:prstDash val="solid"/>
              <a:miter/>
            </a:ln>
          </p:spPr>
        </p:sp>
      </p:grpSp>
      <p:grpSp>
        <p:nvGrpSpPr>
          <p:cNvPr id="5" name="Group 5"/>
          <p:cNvGrpSpPr/>
          <p:nvPr/>
        </p:nvGrpSpPr>
        <p:grpSpPr>
          <a:xfrm>
            <a:off x="8363986" y="691809"/>
            <a:ext cx="6133828" cy="1486183"/>
            <a:chOff x="0" y="0"/>
            <a:chExt cx="1615494" cy="391423"/>
          </a:xfrm>
        </p:grpSpPr>
        <p:sp>
          <p:nvSpPr>
            <p:cNvPr id="6" name="Freeform 6"/>
            <p:cNvSpPr/>
            <p:nvPr/>
          </p:nvSpPr>
          <p:spPr>
            <a:xfrm>
              <a:off x="0" y="0"/>
              <a:ext cx="1615494" cy="391423"/>
            </a:xfrm>
            <a:custGeom>
              <a:avLst/>
              <a:gdLst/>
              <a:ahLst/>
              <a:cxnLst/>
              <a:rect l="l" t="t" r="r" b="b"/>
              <a:pathLst>
                <a:path w="1615494" h="391423">
                  <a:moveTo>
                    <a:pt x="0" y="0"/>
                  </a:moveTo>
                  <a:lnTo>
                    <a:pt x="1615494" y="0"/>
                  </a:lnTo>
                  <a:lnTo>
                    <a:pt x="1615494" y="391423"/>
                  </a:lnTo>
                  <a:lnTo>
                    <a:pt x="0" y="391423"/>
                  </a:lnTo>
                  <a:close/>
                </a:path>
              </a:pathLst>
            </a:custGeom>
            <a:gradFill rotWithShape="1">
              <a:gsLst>
                <a:gs pos="0">
                  <a:srgbClr val="0D2970">
                    <a:alpha val="100000"/>
                  </a:srgbClr>
                </a:gs>
                <a:gs pos="100000">
                  <a:srgbClr val="0D2970">
                    <a:alpha val="0"/>
                  </a:srgbClr>
                </a:gs>
              </a:gsLst>
              <a:lin ang="5400000"/>
            </a:gradFill>
          </p:spPr>
        </p:sp>
        <p:sp>
          <p:nvSpPr>
            <p:cNvPr id="7" name="TextBox 7"/>
            <p:cNvSpPr txBox="1"/>
            <p:nvPr/>
          </p:nvSpPr>
          <p:spPr>
            <a:xfrm>
              <a:off x="0" y="-95250"/>
              <a:ext cx="1615494" cy="486673"/>
            </a:xfrm>
            <a:prstGeom prst="rect">
              <a:avLst/>
            </a:prstGeom>
          </p:spPr>
          <p:txBody>
            <a:bodyPr lIns="50800" tIns="50800" rIns="50800" bIns="50800" rtlCol="0" anchor="ctr"/>
            <a:lstStyle/>
            <a:p>
              <a:pPr algn="ctr">
                <a:lnSpc>
                  <a:spcPts val="6719"/>
                </a:lnSpc>
              </a:pPr>
              <a:r>
                <a:rPr lang="en-US" sz="4800" b="1">
                  <a:solidFill>
                    <a:srgbClr val="000000"/>
                  </a:solidFill>
                  <a:latin typeface="Neue Montreal Bold"/>
                  <a:ea typeface="Neue Montreal Bold"/>
                  <a:cs typeface="Neue Montreal Bold"/>
                  <a:sym typeface="Neue Montreal Bold"/>
                </a:rPr>
                <a:t>Students</a:t>
              </a:r>
            </a:p>
            <a:p>
              <a:pPr algn="ctr">
                <a:lnSpc>
                  <a:spcPts val="2659"/>
                </a:lnSpc>
                <a:spcBef>
                  <a:spcPct val="0"/>
                </a:spcBef>
              </a:pPr>
              <a:endParaRPr lang="en-US" sz="4800" b="1">
                <a:solidFill>
                  <a:srgbClr val="000000"/>
                </a:solidFill>
                <a:latin typeface="Neue Montreal Bold"/>
                <a:ea typeface="Neue Montreal Bold"/>
                <a:cs typeface="Neue Montreal Bold"/>
                <a:sym typeface="Neue Montreal Bold"/>
              </a:endParaRPr>
            </a:p>
          </p:txBody>
        </p:sp>
      </p:grpSp>
      <p:grpSp>
        <p:nvGrpSpPr>
          <p:cNvPr id="8" name="Group 8"/>
          <p:cNvGrpSpPr/>
          <p:nvPr/>
        </p:nvGrpSpPr>
        <p:grpSpPr>
          <a:xfrm>
            <a:off x="8359930" y="3200177"/>
            <a:ext cx="6133828" cy="1486183"/>
            <a:chOff x="0" y="0"/>
            <a:chExt cx="1615494" cy="391423"/>
          </a:xfrm>
        </p:grpSpPr>
        <p:sp>
          <p:nvSpPr>
            <p:cNvPr id="9" name="Freeform 9"/>
            <p:cNvSpPr/>
            <p:nvPr/>
          </p:nvSpPr>
          <p:spPr>
            <a:xfrm>
              <a:off x="0" y="0"/>
              <a:ext cx="1615494" cy="391423"/>
            </a:xfrm>
            <a:custGeom>
              <a:avLst/>
              <a:gdLst/>
              <a:ahLst/>
              <a:cxnLst/>
              <a:rect l="l" t="t" r="r" b="b"/>
              <a:pathLst>
                <a:path w="1615494" h="391423">
                  <a:moveTo>
                    <a:pt x="0" y="0"/>
                  </a:moveTo>
                  <a:lnTo>
                    <a:pt x="1615494" y="0"/>
                  </a:lnTo>
                  <a:lnTo>
                    <a:pt x="1615494" y="391423"/>
                  </a:lnTo>
                  <a:lnTo>
                    <a:pt x="0" y="391423"/>
                  </a:lnTo>
                  <a:close/>
                </a:path>
              </a:pathLst>
            </a:custGeom>
            <a:gradFill rotWithShape="1">
              <a:gsLst>
                <a:gs pos="0">
                  <a:srgbClr val="0D2970">
                    <a:alpha val="100000"/>
                  </a:srgbClr>
                </a:gs>
                <a:gs pos="100000">
                  <a:srgbClr val="0D2970">
                    <a:alpha val="0"/>
                  </a:srgbClr>
                </a:gs>
              </a:gsLst>
              <a:lin ang="5400000"/>
            </a:gradFill>
          </p:spPr>
        </p:sp>
        <p:sp>
          <p:nvSpPr>
            <p:cNvPr id="10" name="TextBox 10"/>
            <p:cNvSpPr txBox="1"/>
            <p:nvPr/>
          </p:nvSpPr>
          <p:spPr>
            <a:xfrm>
              <a:off x="0" y="-38100"/>
              <a:ext cx="1615494" cy="42952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8359930" y="5708546"/>
            <a:ext cx="6133828" cy="1486183"/>
            <a:chOff x="0" y="0"/>
            <a:chExt cx="1615494" cy="391423"/>
          </a:xfrm>
        </p:grpSpPr>
        <p:sp>
          <p:nvSpPr>
            <p:cNvPr id="12" name="Freeform 12"/>
            <p:cNvSpPr/>
            <p:nvPr/>
          </p:nvSpPr>
          <p:spPr>
            <a:xfrm>
              <a:off x="0" y="0"/>
              <a:ext cx="1615494" cy="391423"/>
            </a:xfrm>
            <a:custGeom>
              <a:avLst/>
              <a:gdLst/>
              <a:ahLst/>
              <a:cxnLst/>
              <a:rect l="l" t="t" r="r" b="b"/>
              <a:pathLst>
                <a:path w="1615494" h="391423">
                  <a:moveTo>
                    <a:pt x="0" y="0"/>
                  </a:moveTo>
                  <a:lnTo>
                    <a:pt x="1615494" y="0"/>
                  </a:lnTo>
                  <a:lnTo>
                    <a:pt x="1615494" y="391423"/>
                  </a:lnTo>
                  <a:lnTo>
                    <a:pt x="0" y="391423"/>
                  </a:lnTo>
                  <a:close/>
                </a:path>
              </a:pathLst>
            </a:custGeom>
            <a:gradFill rotWithShape="1">
              <a:gsLst>
                <a:gs pos="0">
                  <a:srgbClr val="0D2970">
                    <a:alpha val="100000"/>
                  </a:srgbClr>
                </a:gs>
                <a:gs pos="100000">
                  <a:srgbClr val="0D2970">
                    <a:alpha val="0"/>
                  </a:srgbClr>
                </a:gs>
              </a:gsLst>
              <a:lin ang="5400000"/>
            </a:gradFill>
          </p:spPr>
        </p:sp>
        <p:sp>
          <p:nvSpPr>
            <p:cNvPr id="13" name="TextBox 13"/>
            <p:cNvSpPr txBox="1"/>
            <p:nvPr/>
          </p:nvSpPr>
          <p:spPr>
            <a:xfrm>
              <a:off x="0" y="-38100"/>
              <a:ext cx="1615494" cy="429523"/>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1068708" y="8752676"/>
            <a:ext cx="2540050" cy="2092764"/>
            <a:chOff x="0" y="0"/>
            <a:chExt cx="668984" cy="551181"/>
          </a:xfrm>
        </p:grpSpPr>
        <p:sp>
          <p:nvSpPr>
            <p:cNvPr id="15" name="Freeform 15"/>
            <p:cNvSpPr/>
            <p:nvPr/>
          </p:nvSpPr>
          <p:spPr>
            <a:xfrm>
              <a:off x="0" y="0"/>
              <a:ext cx="668984" cy="551181"/>
            </a:xfrm>
            <a:custGeom>
              <a:avLst/>
              <a:gdLst/>
              <a:ahLst/>
              <a:cxnLst/>
              <a:rect l="l" t="t" r="r" b="b"/>
              <a:pathLst>
                <a:path w="668984" h="551181">
                  <a:moveTo>
                    <a:pt x="0" y="0"/>
                  </a:moveTo>
                  <a:lnTo>
                    <a:pt x="668984" y="0"/>
                  </a:lnTo>
                  <a:lnTo>
                    <a:pt x="668984" y="551181"/>
                  </a:lnTo>
                  <a:lnTo>
                    <a:pt x="0" y="551181"/>
                  </a:lnTo>
                  <a:close/>
                </a:path>
              </a:pathLst>
            </a:custGeom>
            <a:gradFill rotWithShape="1">
              <a:gsLst>
                <a:gs pos="0">
                  <a:srgbClr val="0D2970">
                    <a:alpha val="0"/>
                  </a:srgbClr>
                </a:gs>
                <a:gs pos="100000">
                  <a:srgbClr val="0D2970">
                    <a:alpha val="100000"/>
                  </a:srgbClr>
                </a:gs>
              </a:gsLst>
              <a:lin ang="5400000"/>
            </a:gradFill>
          </p:spPr>
        </p:sp>
        <p:sp>
          <p:nvSpPr>
            <p:cNvPr id="16" name="TextBox 16"/>
            <p:cNvSpPr txBox="1"/>
            <p:nvPr/>
          </p:nvSpPr>
          <p:spPr>
            <a:xfrm>
              <a:off x="0" y="-38100"/>
              <a:ext cx="668984" cy="589281"/>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711850" y="1215332"/>
            <a:ext cx="7008906"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Neue Montreal"/>
                <a:ea typeface="Neue Montreal"/>
                <a:cs typeface="Neue Montreal"/>
                <a:sym typeface="Neue Montreal"/>
              </a:rPr>
              <a:t>Budget Priorities</a:t>
            </a:r>
          </a:p>
        </p:txBody>
      </p:sp>
      <p:sp>
        <p:nvSpPr>
          <p:cNvPr id="18" name="TextBox 18"/>
          <p:cNvSpPr txBox="1"/>
          <p:nvPr/>
        </p:nvSpPr>
        <p:spPr>
          <a:xfrm>
            <a:off x="8927572" y="5929035"/>
            <a:ext cx="5002600" cy="777240"/>
          </a:xfrm>
          <a:prstGeom prst="rect">
            <a:avLst/>
          </a:prstGeom>
        </p:spPr>
        <p:txBody>
          <a:bodyPr lIns="0" tIns="0" rIns="0" bIns="0" rtlCol="0" anchor="t">
            <a:spAutoFit/>
          </a:bodyPr>
          <a:lstStyle/>
          <a:p>
            <a:pPr algn="ctr">
              <a:lnSpc>
                <a:spcPts val="6240"/>
              </a:lnSpc>
            </a:pPr>
            <a:r>
              <a:rPr lang="en-US" sz="4800" b="1">
                <a:solidFill>
                  <a:srgbClr val="FFFFFF"/>
                </a:solidFill>
                <a:latin typeface="Neue Montreal Bold"/>
                <a:ea typeface="Neue Montreal Bold"/>
                <a:cs typeface="Neue Montreal Bold"/>
                <a:sym typeface="Neue Montreal Bold"/>
              </a:rPr>
              <a:t> </a:t>
            </a:r>
            <a:r>
              <a:rPr lang="en-US" sz="4800" b="1">
                <a:solidFill>
                  <a:srgbClr val="000000"/>
                </a:solidFill>
                <a:latin typeface="Neue Montreal Bold"/>
                <a:ea typeface="Neue Montreal Bold"/>
                <a:cs typeface="Neue Montreal Bold"/>
                <a:sym typeface="Neue Montreal Bold"/>
              </a:rPr>
              <a:t>Operations</a:t>
            </a:r>
          </a:p>
        </p:txBody>
      </p:sp>
      <p:sp>
        <p:nvSpPr>
          <p:cNvPr id="19" name="TextBox 19"/>
          <p:cNvSpPr txBox="1"/>
          <p:nvPr/>
        </p:nvSpPr>
        <p:spPr>
          <a:xfrm>
            <a:off x="285626" y="2601056"/>
            <a:ext cx="7861356" cy="6262891"/>
          </a:xfrm>
          <a:prstGeom prst="rect">
            <a:avLst/>
          </a:prstGeom>
        </p:spPr>
        <p:txBody>
          <a:bodyPr lIns="0" tIns="0" rIns="0" bIns="0" rtlCol="0" anchor="t">
            <a:spAutoFit/>
          </a:bodyPr>
          <a:lstStyle/>
          <a:p>
            <a:pPr algn="ctr">
              <a:lnSpc>
                <a:spcPts val="4976"/>
              </a:lnSpc>
            </a:pPr>
            <a:r>
              <a:rPr lang="en-US" sz="3554">
                <a:solidFill>
                  <a:srgbClr val="000000"/>
                </a:solidFill>
                <a:latin typeface="Neue Montreal"/>
                <a:ea typeface="Neue Montreal"/>
                <a:cs typeface="Neue Montreal"/>
                <a:sym typeface="Neue Montreal"/>
              </a:rPr>
              <a:t> The </a:t>
            </a:r>
            <a:r>
              <a:rPr lang="en-US" sz="3554">
                <a:solidFill>
                  <a:srgbClr val="F42C44"/>
                </a:solidFill>
                <a:latin typeface="Neue Montreal"/>
                <a:ea typeface="Neue Montreal"/>
                <a:cs typeface="Neue Montreal"/>
                <a:sym typeface="Neue Montreal"/>
              </a:rPr>
              <a:t>purpose</a:t>
            </a:r>
            <a:r>
              <a:rPr lang="en-US" sz="3554">
                <a:solidFill>
                  <a:srgbClr val="000000"/>
                </a:solidFill>
                <a:latin typeface="Neue Montreal"/>
                <a:ea typeface="Neue Montreal"/>
                <a:cs typeface="Neue Montreal"/>
                <a:sym typeface="Neue Montreal"/>
              </a:rPr>
              <a:t> of school budget priorities is to strategically allocate limited school funds towards programs and initiatives that are considered most essential for achieving the system’s educational goals, ensuring that resources are directed where they will have the </a:t>
            </a:r>
            <a:r>
              <a:rPr lang="en-US" sz="3554">
                <a:solidFill>
                  <a:srgbClr val="F42C44"/>
                </a:solidFill>
                <a:latin typeface="Neue Montreal"/>
                <a:ea typeface="Neue Montreal"/>
                <a:cs typeface="Neue Montreal"/>
                <a:sym typeface="Neue Montreal"/>
              </a:rPr>
              <a:t>greatest impact on student success,</a:t>
            </a:r>
            <a:r>
              <a:rPr lang="en-US" sz="3554">
                <a:solidFill>
                  <a:srgbClr val="000000"/>
                </a:solidFill>
                <a:latin typeface="Neue Montreal"/>
                <a:ea typeface="Neue Montreal"/>
                <a:cs typeface="Neue Montreal"/>
                <a:sym typeface="Neue Montreal"/>
              </a:rPr>
              <a:t> and </a:t>
            </a:r>
            <a:r>
              <a:rPr lang="en-US" sz="3554">
                <a:solidFill>
                  <a:srgbClr val="F42C44"/>
                </a:solidFill>
                <a:latin typeface="Neue Montreal"/>
                <a:ea typeface="Neue Montreal"/>
                <a:cs typeface="Neue Montreal"/>
                <a:sym typeface="Neue Montreal"/>
              </a:rPr>
              <a:t>prioritizing needs based on their importance to student learning. </a:t>
            </a:r>
          </a:p>
        </p:txBody>
      </p:sp>
      <p:sp>
        <p:nvSpPr>
          <p:cNvPr id="20" name="TextBox 20"/>
          <p:cNvSpPr txBox="1"/>
          <p:nvPr/>
        </p:nvSpPr>
        <p:spPr>
          <a:xfrm>
            <a:off x="8769688" y="3530836"/>
            <a:ext cx="5002600" cy="777240"/>
          </a:xfrm>
          <a:prstGeom prst="rect">
            <a:avLst/>
          </a:prstGeom>
        </p:spPr>
        <p:txBody>
          <a:bodyPr lIns="0" tIns="0" rIns="0" bIns="0" rtlCol="0" anchor="t">
            <a:spAutoFit/>
          </a:bodyPr>
          <a:lstStyle/>
          <a:p>
            <a:pPr algn="ctr">
              <a:lnSpc>
                <a:spcPts val="6240"/>
              </a:lnSpc>
            </a:pPr>
            <a:r>
              <a:rPr lang="en-US" sz="4800" b="1">
                <a:solidFill>
                  <a:srgbClr val="FFFFFF"/>
                </a:solidFill>
                <a:latin typeface="Neue Montreal Bold"/>
                <a:ea typeface="Neue Montreal Bold"/>
                <a:cs typeface="Neue Montreal Bold"/>
                <a:sym typeface="Neue Montreal Bold"/>
              </a:rPr>
              <a:t> </a:t>
            </a:r>
            <a:r>
              <a:rPr lang="en-US" sz="4800" b="1">
                <a:solidFill>
                  <a:srgbClr val="000000"/>
                </a:solidFill>
                <a:latin typeface="Neue Montreal Bold"/>
                <a:ea typeface="Neue Montreal Bold"/>
                <a:cs typeface="Neue Montreal Bold"/>
                <a:sym typeface="Neue Montreal Bold"/>
              </a:rPr>
              <a:t>Staff</a:t>
            </a:r>
          </a:p>
        </p:txBody>
      </p:sp>
      <p:sp>
        <p:nvSpPr>
          <p:cNvPr id="21" name="TextBox 21"/>
          <p:cNvSpPr txBox="1"/>
          <p:nvPr/>
        </p:nvSpPr>
        <p:spPr>
          <a:xfrm>
            <a:off x="9058647" y="4912772"/>
            <a:ext cx="170706" cy="432881"/>
          </a:xfrm>
          <a:prstGeom prst="rect">
            <a:avLst/>
          </a:prstGeom>
        </p:spPr>
        <p:txBody>
          <a:bodyPr lIns="0" tIns="0" rIns="0" bIns="0" rtlCol="0" anchor="t">
            <a:spAutoFit/>
          </a:bodyPr>
          <a:lstStyle/>
          <a:p>
            <a:pPr algn="ctr">
              <a:lnSpc>
                <a:spcPts val="3464"/>
              </a:lnSpc>
              <a:spcBef>
                <a:spcPct val="0"/>
              </a:spcBef>
            </a:pPr>
            <a:r>
              <a:rPr lang="en-US" sz="2664">
                <a:solidFill>
                  <a:srgbClr val="000000"/>
                </a:solidFill>
                <a:latin typeface="Neue Montreal"/>
                <a:ea typeface="Neue Montreal"/>
                <a:cs typeface="Neue Montreal"/>
                <a:sym typeface="Neue Montreal"/>
              </a:rPr>
              <a:t>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182550" y="-364769"/>
            <a:ext cx="2277915" cy="2966430"/>
            <a:chOff x="0" y="0"/>
            <a:chExt cx="599945" cy="781282"/>
          </a:xfrm>
        </p:grpSpPr>
        <p:sp>
          <p:nvSpPr>
            <p:cNvPr id="4" name="Freeform 4"/>
            <p:cNvSpPr/>
            <p:nvPr/>
          </p:nvSpPr>
          <p:spPr>
            <a:xfrm>
              <a:off x="0" y="0"/>
              <a:ext cx="599945" cy="781282"/>
            </a:xfrm>
            <a:custGeom>
              <a:avLst/>
              <a:gdLst/>
              <a:ahLst/>
              <a:cxnLst/>
              <a:rect l="l" t="t" r="r" b="b"/>
              <a:pathLst>
                <a:path w="599945" h="781282">
                  <a:moveTo>
                    <a:pt x="0" y="0"/>
                  </a:moveTo>
                  <a:lnTo>
                    <a:pt x="599945" y="0"/>
                  </a:lnTo>
                  <a:lnTo>
                    <a:pt x="599945"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599945"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481869" y="739892"/>
            <a:ext cx="812569" cy="577616"/>
          </a:xfrm>
          <a:custGeom>
            <a:avLst/>
            <a:gdLst/>
            <a:ahLst/>
            <a:cxnLst/>
            <a:rect l="l" t="t" r="r" b="b"/>
            <a:pathLst>
              <a:path w="812569" h="577616">
                <a:moveTo>
                  <a:pt x="0" y="0"/>
                </a:moveTo>
                <a:lnTo>
                  <a:pt x="812569" y="0"/>
                </a:lnTo>
                <a:lnTo>
                  <a:pt x="812569" y="577616"/>
                </a:lnTo>
                <a:lnTo>
                  <a:pt x="0" y="577616"/>
                </a:lnTo>
                <a:lnTo>
                  <a:pt x="0" y="0"/>
                </a:lnTo>
                <a:close/>
              </a:path>
            </a:pathLst>
          </a:custGeom>
          <a:blipFill>
            <a:blip r:embed="rId3">
              <a:extLst>
                <a:ext uri="{96DAC541-7B7A-43D3-8B79-37D633B846F1}">
                  <asvg:svgBlip xmlns:asvg="http://schemas.microsoft.com/office/drawing/2016/SVG/main" r:embed="rId4"/>
                </a:ext>
              </a:extLst>
            </a:blip>
            <a:stretch>
              <a:fillRect t="-38019" r="-85552"/>
            </a:stretch>
          </a:blipFill>
        </p:spPr>
      </p:sp>
      <p:sp>
        <p:nvSpPr>
          <p:cNvPr id="7" name="Freeform 7"/>
          <p:cNvSpPr/>
          <p:nvPr/>
        </p:nvSpPr>
        <p:spPr>
          <a:xfrm>
            <a:off x="1146724" y="848834"/>
            <a:ext cx="3345533" cy="3056413"/>
          </a:xfrm>
          <a:custGeom>
            <a:avLst/>
            <a:gdLst/>
            <a:ahLst/>
            <a:cxnLst/>
            <a:rect l="l" t="t" r="r" b="b"/>
            <a:pathLst>
              <a:path w="3345533" h="3056413">
                <a:moveTo>
                  <a:pt x="0" y="0"/>
                </a:moveTo>
                <a:lnTo>
                  <a:pt x="3345533" y="0"/>
                </a:lnTo>
                <a:lnTo>
                  <a:pt x="3345533" y="3056413"/>
                </a:lnTo>
                <a:lnTo>
                  <a:pt x="0" y="3056413"/>
                </a:lnTo>
                <a:lnTo>
                  <a:pt x="0" y="0"/>
                </a:lnTo>
                <a:close/>
              </a:path>
            </a:pathLst>
          </a:custGeom>
          <a:blipFill>
            <a:blip r:embed="rId5"/>
            <a:stretch>
              <a:fillRect/>
            </a:stretch>
          </a:blipFill>
        </p:spPr>
      </p:sp>
      <p:sp>
        <p:nvSpPr>
          <p:cNvPr id="8" name="TextBox 8"/>
          <p:cNvSpPr txBox="1"/>
          <p:nvPr/>
        </p:nvSpPr>
        <p:spPr>
          <a:xfrm>
            <a:off x="5625761" y="3263262"/>
            <a:ext cx="6102191" cy="854076"/>
          </a:xfrm>
          <a:prstGeom prst="rect">
            <a:avLst/>
          </a:prstGeom>
        </p:spPr>
        <p:txBody>
          <a:bodyPr lIns="0" tIns="0" rIns="0" bIns="0" rtlCol="0" anchor="t">
            <a:spAutoFit/>
          </a:bodyPr>
          <a:lstStyle/>
          <a:p>
            <a:pPr algn="ctr">
              <a:lnSpc>
                <a:spcPts val="6999"/>
              </a:lnSpc>
            </a:pPr>
            <a:r>
              <a:rPr lang="en-US" sz="4999">
                <a:solidFill>
                  <a:srgbClr val="000000"/>
                </a:solidFill>
                <a:latin typeface="Neue Montreal"/>
                <a:ea typeface="Neue Montreal"/>
                <a:cs typeface="Neue Montreal"/>
                <a:sym typeface="Neue Montreal"/>
              </a:rPr>
              <a:t>SOQ Funded Positions </a:t>
            </a:r>
          </a:p>
        </p:txBody>
      </p:sp>
      <p:sp>
        <p:nvSpPr>
          <p:cNvPr id="9" name="TextBox 9"/>
          <p:cNvSpPr txBox="1"/>
          <p:nvPr/>
        </p:nvSpPr>
        <p:spPr>
          <a:xfrm>
            <a:off x="3773654" y="4831713"/>
            <a:ext cx="9373624" cy="3994150"/>
          </a:xfrm>
          <a:prstGeom prst="rect">
            <a:avLst/>
          </a:prstGeom>
        </p:spPr>
        <p:txBody>
          <a:bodyPr lIns="0" tIns="0" rIns="0" bIns="0" rtlCol="0" anchor="t">
            <a:spAutoFit/>
          </a:bodyPr>
          <a:lstStyle/>
          <a:p>
            <a:pPr algn="ctr">
              <a:lnSpc>
                <a:spcPts val="4549"/>
              </a:lnSpc>
            </a:pPr>
            <a:r>
              <a:rPr lang="en-US" sz="3499">
                <a:solidFill>
                  <a:srgbClr val="000000"/>
                </a:solidFill>
                <a:latin typeface="Neue Montreal"/>
                <a:ea typeface="Neue Montreal"/>
                <a:cs typeface="Neue Montreal"/>
                <a:sym typeface="Neue Montreal"/>
              </a:rPr>
              <a:t>663 Total Employees</a:t>
            </a:r>
          </a:p>
          <a:p>
            <a:pPr algn="ctr">
              <a:lnSpc>
                <a:spcPts val="4549"/>
              </a:lnSpc>
            </a:pPr>
            <a:endParaRPr lang="en-US" sz="3499">
              <a:solidFill>
                <a:srgbClr val="000000"/>
              </a:solidFill>
              <a:latin typeface="Neue Montreal"/>
              <a:ea typeface="Neue Montreal"/>
              <a:cs typeface="Neue Montreal"/>
              <a:sym typeface="Neue Montreal"/>
            </a:endParaRPr>
          </a:p>
          <a:p>
            <a:pPr algn="ctr">
              <a:lnSpc>
                <a:spcPts val="4549"/>
              </a:lnSpc>
            </a:pPr>
            <a:r>
              <a:rPr lang="en-US" sz="3499">
                <a:solidFill>
                  <a:srgbClr val="000000"/>
                </a:solidFill>
                <a:latin typeface="Neue Montreal"/>
                <a:ea typeface="Neue Montreal"/>
                <a:cs typeface="Neue Montreal"/>
                <a:sym typeface="Neue Montreal"/>
              </a:rPr>
              <a:t>427 Instructional Positions</a:t>
            </a:r>
          </a:p>
          <a:p>
            <a:pPr algn="ctr">
              <a:lnSpc>
                <a:spcPts val="4549"/>
              </a:lnSpc>
            </a:pPr>
            <a:r>
              <a:rPr lang="en-US" sz="3499">
                <a:solidFill>
                  <a:srgbClr val="000000"/>
                </a:solidFill>
                <a:latin typeface="Neue Montreal"/>
                <a:ea typeface="Neue Montreal"/>
                <a:cs typeface="Neue Montreal"/>
                <a:sym typeface="Neue Montreal"/>
              </a:rPr>
              <a:t>340 SOQ Instructional Funded</a:t>
            </a:r>
          </a:p>
          <a:p>
            <a:pPr algn="ctr">
              <a:lnSpc>
                <a:spcPts val="4549"/>
              </a:lnSpc>
            </a:pPr>
            <a:endParaRPr lang="en-US" sz="3499">
              <a:solidFill>
                <a:srgbClr val="000000"/>
              </a:solidFill>
              <a:latin typeface="Neue Montreal"/>
              <a:ea typeface="Neue Montreal"/>
              <a:cs typeface="Neue Montreal"/>
              <a:sym typeface="Neue Montreal"/>
            </a:endParaRPr>
          </a:p>
          <a:p>
            <a:pPr algn="ctr">
              <a:lnSpc>
                <a:spcPts val="4549"/>
              </a:lnSpc>
            </a:pPr>
            <a:r>
              <a:rPr lang="en-US" sz="3499">
                <a:solidFill>
                  <a:srgbClr val="000000"/>
                </a:solidFill>
                <a:latin typeface="Neue Montreal"/>
                <a:ea typeface="Neue Montreal"/>
                <a:cs typeface="Neue Montreal"/>
                <a:sym typeface="Neue Montreal"/>
              </a:rPr>
              <a:t>236 Support Positions </a:t>
            </a:r>
          </a:p>
          <a:p>
            <a:pPr algn="ctr">
              <a:lnSpc>
                <a:spcPts val="4549"/>
              </a:lnSpc>
            </a:pPr>
            <a:r>
              <a:rPr lang="en-US" sz="3499">
                <a:solidFill>
                  <a:srgbClr val="000000"/>
                </a:solidFill>
                <a:latin typeface="Neue Montreal"/>
                <a:ea typeface="Neue Montreal"/>
                <a:cs typeface="Neue Montreal"/>
                <a:sym typeface="Neue Montreal"/>
              </a:rPr>
              <a:t>131 SOQ Support Funded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24348" y="0"/>
            <a:ext cx="1566406" cy="1286223"/>
            <a:chOff x="0" y="0"/>
            <a:chExt cx="412551" cy="338758"/>
          </a:xfrm>
        </p:grpSpPr>
        <p:sp>
          <p:nvSpPr>
            <p:cNvPr id="3" name="Freeform 3"/>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4" name="TextBox 4"/>
            <p:cNvSpPr txBox="1"/>
            <p:nvPr/>
          </p:nvSpPr>
          <p:spPr>
            <a:xfrm>
              <a:off x="0" y="-38100"/>
              <a:ext cx="412551" cy="37685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505427" y="9137255"/>
            <a:ext cx="1507745" cy="797220"/>
          </a:xfrm>
          <a:custGeom>
            <a:avLst/>
            <a:gdLst/>
            <a:ahLst/>
            <a:cxnLst/>
            <a:rect l="l" t="t" r="r" b="b"/>
            <a:pathLst>
              <a:path w="1507745" h="797220">
                <a:moveTo>
                  <a:pt x="0" y="0"/>
                </a:moveTo>
                <a:lnTo>
                  <a:pt x="1507746" y="0"/>
                </a:lnTo>
                <a:lnTo>
                  <a:pt x="1507746" y="797220"/>
                </a:lnTo>
                <a:lnTo>
                  <a:pt x="0" y="797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342144" y="356720"/>
            <a:ext cx="9368113" cy="1801495"/>
          </a:xfrm>
          <a:prstGeom prst="rect">
            <a:avLst/>
          </a:prstGeom>
        </p:spPr>
        <p:txBody>
          <a:bodyPr lIns="0" tIns="0" rIns="0" bIns="0" rtlCol="0" anchor="t">
            <a:spAutoFit/>
          </a:bodyPr>
          <a:lstStyle/>
          <a:p>
            <a:pPr algn="l">
              <a:lnSpc>
                <a:spcPts val="6720"/>
              </a:lnSpc>
            </a:pPr>
            <a:r>
              <a:rPr lang="en-US" sz="4800">
                <a:solidFill>
                  <a:srgbClr val="000000"/>
                </a:solidFill>
                <a:latin typeface="Neue Montreal"/>
                <a:ea typeface="Neue Montreal"/>
                <a:cs typeface="Neue Montreal"/>
                <a:sym typeface="Neue Montreal"/>
              </a:rPr>
              <a:t>Priority:  Staff Compensation </a:t>
            </a:r>
          </a:p>
          <a:p>
            <a:pPr algn="l">
              <a:lnSpc>
                <a:spcPts val="7840"/>
              </a:lnSpc>
              <a:spcBef>
                <a:spcPct val="0"/>
              </a:spcBef>
            </a:pPr>
            <a:endParaRPr lang="en-US" sz="4800">
              <a:solidFill>
                <a:srgbClr val="000000"/>
              </a:solidFill>
              <a:latin typeface="Neue Montreal"/>
              <a:ea typeface="Neue Montreal"/>
              <a:cs typeface="Neue Montreal"/>
              <a:sym typeface="Neue Montreal"/>
            </a:endParaRPr>
          </a:p>
        </p:txBody>
      </p:sp>
      <p:sp>
        <p:nvSpPr>
          <p:cNvPr id="7" name="TextBox 7"/>
          <p:cNvSpPr txBox="1"/>
          <p:nvPr/>
        </p:nvSpPr>
        <p:spPr>
          <a:xfrm>
            <a:off x="341184" y="2147437"/>
            <a:ext cx="15966328" cy="6665595"/>
          </a:xfrm>
          <a:prstGeom prst="rect">
            <a:avLst/>
          </a:prstGeom>
        </p:spPr>
        <p:txBody>
          <a:bodyPr lIns="0" tIns="0" rIns="0" bIns="0" rtlCol="0" anchor="t">
            <a:spAutoFit/>
          </a:bodyPr>
          <a:lstStyle/>
          <a:p>
            <a:pPr algn="just">
              <a:lnSpc>
                <a:spcPts val="5880"/>
              </a:lnSpc>
            </a:pPr>
            <a:r>
              <a:rPr lang="en-US" sz="4200">
                <a:solidFill>
                  <a:srgbClr val="000000"/>
                </a:solidFill>
                <a:latin typeface="Neue Montreal"/>
                <a:ea typeface="Neue Montreal"/>
                <a:cs typeface="Neue Montreal"/>
                <a:sym typeface="Neue Montreal"/>
              </a:rPr>
              <a:t>Increase for all employees - $2,169,756</a:t>
            </a:r>
          </a:p>
          <a:p>
            <a:pPr algn="just">
              <a:lnSpc>
                <a:spcPts val="5880"/>
              </a:lnSpc>
            </a:pPr>
            <a:r>
              <a:rPr lang="en-US" sz="4200">
                <a:solidFill>
                  <a:srgbClr val="000000"/>
                </a:solidFill>
                <a:latin typeface="Neue Montreal"/>
                <a:ea typeface="Neue Montreal"/>
                <a:cs typeface="Neue Montreal"/>
                <a:sym typeface="Neue Montreal"/>
              </a:rPr>
              <a:t>        </a:t>
            </a:r>
          </a:p>
          <a:p>
            <a:pPr algn="just">
              <a:lnSpc>
                <a:spcPts val="5880"/>
              </a:lnSpc>
            </a:pPr>
            <a:r>
              <a:rPr lang="en-US" sz="4200">
                <a:solidFill>
                  <a:srgbClr val="000000"/>
                </a:solidFill>
                <a:latin typeface="Neue Montreal"/>
                <a:ea typeface="Neue Montreal"/>
                <a:cs typeface="Neue Montreal"/>
                <a:sym typeface="Neue Montreal"/>
              </a:rPr>
              <a:t>Teachers - 5% - 8.65% - $1,617,270</a:t>
            </a:r>
          </a:p>
          <a:p>
            <a:pPr algn="just">
              <a:lnSpc>
                <a:spcPts val="5880"/>
              </a:lnSpc>
            </a:pPr>
            <a:endParaRPr lang="en-US" sz="4200">
              <a:solidFill>
                <a:srgbClr val="000000"/>
              </a:solidFill>
              <a:latin typeface="Neue Montreal"/>
              <a:ea typeface="Neue Montreal"/>
              <a:cs typeface="Neue Montreal"/>
              <a:sym typeface="Neue Montreal"/>
            </a:endParaRPr>
          </a:p>
          <a:p>
            <a:pPr algn="just">
              <a:lnSpc>
                <a:spcPts val="5880"/>
              </a:lnSpc>
            </a:pPr>
            <a:r>
              <a:rPr lang="en-US" sz="4200">
                <a:solidFill>
                  <a:srgbClr val="000000"/>
                </a:solidFill>
                <a:latin typeface="Neue Montreal"/>
                <a:ea typeface="Neue Montreal"/>
                <a:cs typeface="Neue Montreal"/>
                <a:sym typeface="Neue Montreal"/>
              </a:rPr>
              <a:t>Bus Drivers - FT Starting at $25/hour</a:t>
            </a:r>
          </a:p>
          <a:p>
            <a:pPr algn="just">
              <a:lnSpc>
                <a:spcPts val="5880"/>
              </a:lnSpc>
            </a:pPr>
            <a:r>
              <a:rPr lang="en-US" sz="4200">
                <a:solidFill>
                  <a:srgbClr val="000000"/>
                </a:solidFill>
                <a:latin typeface="Neue Montreal"/>
                <a:ea typeface="Neue Montreal"/>
                <a:cs typeface="Neue Montreal"/>
                <a:sym typeface="Neue Montreal"/>
              </a:rPr>
              <a:t>5% - 32.51% - $337,589</a:t>
            </a:r>
          </a:p>
          <a:p>
            <a:pPr algn="just">
              <a:lnSpc>
                <a:spcPts val="5880"/>
              </a:lnSpc>
            </a:pPr>
            <a:r>
              <a:rPr lang="en-US" sz="4200">
                <a:solidFill>
                  <a:srgbClr val="000000"/>
                </a:solidFill>
                <a:latin typeface="Neue Montreal"/>
                <a:ea typeface="Neue Montreal"/>
                <a:cs typeface="Neue Montreal"/>
                <a:sym typeface="Neue Montreal"/>
              </a:rPr>
              <a:t>         </a:t>
            </a:r>
          </a:p>
          <a:p>
            <a:pPr algn="just">
              <a:lnSpc>
                <a:spcPts val="5880"/>
              </a:lnSpc>
            </a:pPr>
            <a:r>
              <a:rPr lang="en-US" sz="4200">
                <a:solidFill>
                  <a:srgbClr val="000000"/>
                </a:solidFill>
                <a:latin typeface="Neue Montreal"/>
                <a:ea typeface="Neue Montreal"/>
                <a:cs typeface="Neue Montreal"/>
                <a:sym typeface="Neue Montreal"/>
              </a:rPr>
              <a:t>UPP - Starting $13.71/hour</a:t>
            </a:r>
          </a:p>
          <a:p>
            <a:pPr algn="just">
              <a:lnSpc>
                <a:spcPts val="5880"/>
              </a:lnSpc>
            </a:pPr>
            <a:r>
              <a:rPr lang="en-US" sz="4200">
                <a:solidFill>
                  <a:srgbClr val="000000"/>
                </a:solidFill>
                <a:latin typeface="Neue Montreal"/>
                <a:ea typeface="Neue Montreal"/>
                <a:cs typeface="Neue Montreal"/>
                <a:sym typeface="Neue Montreal"/>
              </a:rPr>
              <a:t>5% - 5.15% - $622,370 </a:t>
            </a:r>
          </a:p>
        </p:txBody>
      </p:sp>
      <p:sp>
        <p:nvSpPr>
          <p:cNvPr id="8" name="Freeform 8"/>
          <p:cNvSpPr/>
          <p:nvPr/>
        </p:nvSpPr>
        <p:spPr>
          <a:xfrm>
            <a:off x="12647889" y="261820"/>
            <a:ext cx="4965859" cy="6621145"/>
          </a:xfrm>
          <a:custGeom>
            <a:avLst/>
            <a:gdLst/>
            <a:ahLst/>
            <a:cxnLst/>
            <a:rect l="l" t="t" r="r" b="b"/>
            <a:pathLst>
              <a:path w="4965859" h="6621145">
                <a:moveTo>
                  <a:pt x="0" y="0"/>
                </a:moveTo>
                <a:lnTo>
                  <a:pt x="4965858" y="0"/>
                </a:lnTo>
                <a:lnTo>
                  <a:pt x="4965858" y="6621145"/>
                </a:lnTo>
                <a:lnTo>
                  <a:pt x="0" y="6621145"/>
                </a:lnTo>
                <a:lnTo>
                  <a:pt x="0" y="0"/>
                </a:lnTo>
                <a:close/>
              </a:path>
            </a:pathLst>
          </a:custGeom>
          <a:blipFill>
            <a:blip r:embed="rId4"/>
            <a:stretch>
              <a:fillRect/>
            </a:stretch>
          </a:blipFill>
        </p:spPr>
      </p:sp>
      <p:sp>
        <p:nvSpPr>
          <p:cNvPr id="9" name="Freeform 9"/>
          <p:cNvSpPr/>
          <p:nvPr/>
        </p:nvSpPr>
        <p:spPr>
          <a:xfrm>
            <a:off x="9710257" y="5143500"/>
            <a:ext cx="3443857" cy="4591810"/>
          </a:xfrm>
          <a:custGeom>
            <a:avLst/>
            <a:gdLst/>
            <a:ahLst/>
            <a:cxnLst/>
            <a:rect l="l" t="t" r="r" b="b"/>
            <a:pathLst>
              <a:path w="3443857" h="4591810">
                <a:moveTo>
                  <a:pt x="0" y="0"/>
                </a:moveTo>
                <a:lnTo>
                  <a:pt x="3443857" y="0"/>
                </a:lnTo>
                <a:lnTo>
                  <a:pt x="3443857" y="4591810"/>
                </a:lnTo>
                <a:lnTo>
                  <a:pt x="0" y="4591810"/>
                </a:lnTo>
                <a:lnTo>
                  <a:pt x="0" y="0"/>
                </a:lnTo>
                <a:close/>
              </a:path>
            </a:pathLst>
          </a:custGeom>
          <a:blipFill>
            <a:blip r:embed="rId5"/>
            <a:stretch>
              <a:fillRect/>
            </a:stretch>
          </a:blipFill>
        </p:spPr>
      </p:sp>
      <p:sp>
        <p:nvSpPr>
          <p:cNvPr id="10" name="Freeform 10"/>
          <p:cNvSpPr/>
          <p:nvPr/>
        </p:nvSpPr>
        <p:spPr>
          <a:xfrm>
            <a:off x="8324348" y="3337253"/>
            <a:ext cx="3628126" cy="1419504"/>
          </a:xfrm>
          <a:custGeom>
            <a:avLst/>
            <a:gdLst/>
            <a:ahLst/>
            <a:cxnLst/>
            <a:rect l="l" t="t" r="r" b="b"/>
            <a:pathLst>
              <a:path w="3628126" h="1419504">
                <a:moveTo>
                  <a:pt x="0" y="0"/>
                </a:moveTo>
                <a:lnTo>
                  <a:pt x="3628126" y="0"/>
                </a:lnTo>
                <a:lnTo>
                  <a:pt x="3628126" y="1419504"/>
                </a:lnTo>
                <a:lnTo>
                  <a:pt x="0" y="1419504"/>
                </a:lnTo>
                <a:lnTo>
                  <a:pt x="0" y="0"/>
                </a:lnTo>
                <a:close/>
              </a:path>
            </a:pathLst>
          </a:custGeom>
          <a:blipFill>
            <a:blip r:embed="rId6"/>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2888" r="-12888"/>
            </a:stretch>
          </a:blipFill>
        </p:spPr>
      </p:sp>
      <p:pic>
        <p:nvPicPr>
          <p:cNvPr id="3" name="Picture 3"/>
          <p:cNvPicPr>
            <a:picLocks noChangeAspect="1"/>
          </p:cNvPicPr>
          <p:nvPr/>
        </p:nvPicPr>
        <p:blipFill>
          <a:blip r:embed="rId3"/>
          <a:stretch>
            <a:fillRect/>
          </a:stretch>
        </p:blipFill>
        <p:spPr>
          <a:xfrm>
            <a:off x="345057" y="2271071"/>
            <a:ext cx="15105230" cy="8239421"/>
          </a:xfrm>
          <a:prstGeom prst="rect">
            <a:avLst/>
          </a:prstGeom>
        </p:spPr>
      </p:pic>
      <p:sp>
        <p:nvSpPr>
          <p:cNvPr id="4" name="Freeform 4"/>
          <p:cNvSpPr/>
          <p:nvPr/>
        </p:nvSpPr>
        <p:spPr>
          <a:xfrm rot="-5400000" flipH="1">
            <a:off x="10473860" y="2222607"/>
            <a:ext cx="10824688" cy="5304097"/>
          </a:xfrm>
          <a:custGeom>
            <a:avLst/>
            <a:gdLst/>
            <a:ahLst/>
            <a:cxnLst/>
            <a:rect l="l" t="t" r="r" b="b"/>
            <a:pathLst>
              <a:path w="10824688" h="5304097">
                <a:moveTo>
                  <a:pt x="10824688" y="0"/>
                </a:moveTo>
                <a:lnTo>
                  <a:pt x="0" y="0"/>
                </a:lnTo>
                <a:lnTo>
                  <a:pt x="0" y="5304098"/>
                </a:lnTo>
                <a:lnTo>
                  <a:pt x="10824688" y="5304098"/>
                </a:lnTo>
                <a:lnTo>
                  <a:pt x="10824688"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6318539" flipH="1">
            <a:off x="-3701090" y="685753"/>
            <a:ext cx="10824688" cy="5304097"/>
          </a:xfrm>
          <a:custGeom>
            <a:avLst/>
            <a:gdLst/>
            <a:ahLst/>
            <a:cxnLst/>
            <a:rect l="l" t="t" r="r" b="b"/>
            <a:pathLst>
              <a:path w="10824688" h="5304097">
                <a:moveTo>
                  <a:pt x="10824688" y="0"/>
                </a:moveTo>
                <a:lnTo>
                  <a:pt x="0" y="0"/>
                </a:lnTo>
                <a:lnTo>
                  <a:pt x="0" y="5304098"/>
                </a:lnTo>
                <a:lnTo>
                  <a:pt x="10824688" y="5304098"/>
                </a:lnTo>
                <a:lnTo>
                  <a:pt x="10824688"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13234156" y="3337802"/>
            <a:ext cx="3786637" cy="5048850"/>
          </a:xfrm>
          <a:custGeom>
            <a:avLst/>
            <a:gdLst/>
            <a:ahLst/>
            <a:cxnLst/>
            <a:rect l="l" t="t" r="r" b="b"/>
            <a:pathLst>
              <a:path w="3786637" h="5048850">
                <a:moveTo>
                  <a:pt x="0" y="0"/>
                </a:moveTo>
                <a:lnTo>
                  <a:pt x="3786637" y="0"/>
                </a:lnTo>
                <a:lnTo>
                  <a:pt x="3786637" y="5048850"/>
                </a:lnTo>
                <a:lnTo>
                  <a:pt x="0" y="5048850"/>
                </a:lnTo>
                <a:lnTo>
                  <a:pt x="0" y="0"/>
                </a:lnTo>
                <a:close/>
              </a:path>
            </a:pathLst>
          </a:custGeom>
          <a:blipFill>
            <a:blip r:embed="rId6"/>
            <a:stretch>
              <a:fillRect/>
            </a:stretch>
          </a:blipFill>
        </p:spPr>
      </p:sp>
      <p:sp>
        <p:nvSpPr>
          <p:cNvPr id="7" name="TextBox 7"/>
          <p:cNvSpPr txBox="1"/>
          <p:nvPr/>
        </p:nvSpPr>
        <p:spPr>
          <a:xfrm>
            <a:off x="1431953" y="1247006"/>
            <a:ext cx="16383225" cy="742950"/>
          </a:xfrm>
          <a:prstGeom prst="rect">
            <a:avLst/>
          </a:prstGeom>
        </p:spPr>
        <p:txBody>
          <a:bodyPr lIns="0" tIns="0" rIns="0" bIns="0" rtlCol="0" anchor="t">
            <a:spAutoFit/>
          </a:bodyPr>
          <a:lstStyle/>
          <a:p>
            <a:pPr algn="l">
              <a:lnSpc>
                <a:spcPts val="5880"/>
              </a:lnSpc>
            </a:pPr>
            <a:r>
              <a:rPr lang="en-US" sz="4900">
                <a:solidFill>
                  <a:srgbClr val="000000"/>
                </a:solidFill>
                <a:latin typeface="Neue Montreal"/>
                <a:ea typeface="Neue Montreal"/>
                <a:cs typeface="Neue Montreal"/>
                <a:sym typeface="Neue Montreal"/>
              </a:rPr>
              <a:t>Beginning Teacher Salary - Proposed $58,500 </a:t>
            </a:r>
          </a:p>
        </p:txBody>
      </p:sp>
      <p:sp>
        <p:nvSpPr>
          <p:cNvPr id="8" name="TextBox 8"/>
          <p:cNvSpPr txBox="1"/>
          <p:nvPr/>
        </p:nvSpPr>
        <p:spPr>
          <a:xfrm>
            <a:off x="1520117" y="2501205"/>
            <a:ext cx="8871056" cy="476250"/>
          </a:xfrm>
          <a:prstGeom prst="rect">
            <a:avLst/>
          </a:prstGeom>
        </p:spPr>
        <p:txBody>
          <a:bodyPr lIns="0" tIns="0" rIns="0" bIns="0" rtlCol="0" anchor="t">
            <a:spAutoFit/>
          </a:bodyPr>
          <a:lstStyle/>
          <a:p>
            <a:pPr algn="l">
              <a:lnSpc>
                <a:spcPts val="3899"/>
              </a:lnSpc>
            </a:pPr>
            <a:r>
              <a:rPr lang="en-US" sz="2999">
                <a:solidFill>
                  <a:srgbClr val="000000">
                    <a:alpha val="89804"/>
                  </a:srgbClr>
                </a:solidFill>
                <a:latin typeface="Neue Montreal"/>
                <a:ea typeface="Neue Montreal"/>
                <a:cs typeface="Neue Montreal"/>
                <a:sym typeface="Neue Montreal"/>
              </a:rPr>
              <a:t>Region 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0679236" y="2822627"/>
            <a:ext cx="10019292" cy="4909453"/>
          </a:xfrm>
          <a:custGeom>
            <a:avLst/>
            <a:gdLst/>
            <a:ahLst/>
            <a:cxnLst/>
            <a:rect l="l" t="t" r="r" b="b"/>
            <a:pathLst>
              <a:path w="10019292" h="4909453">
                <a:moveTo>
                  <a:pt x="10019292" y="0"/>
                </a:moveTo>
                <a:lnTo>
                  <a:pt x="0" y="0"/>
                </a:lnTo>
                <a:lnTo>
                  <a:pt x="0" y="4909454"/>
                </a:lnTo>
                <a:lnTo>
                  <a:pt x="10019292" y="4909454"/>
                </a:lnTo>
                <a:lnTo>
                  <a:pt x="100192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6318539" flipH="1">
            <a:off x="-3701090" y="685753"/>
            <a:ext cx="10824688" cy="5304097"/>
          </a:xfrm>
          <a:custGeom>
            <a:avLst/>
            <a:gdLst/>
            <a:ahLst/>
            <a:cxnLst/>
            <a:rect l="l" t="t" r="r" b="b"/>
            <a:pathLst>
              <a:path w="10824688" h="5304097">
                <a:moveTo>
                  <a:pt x="10824688" y="0"/>
                </a:moveTo>
                <a:lnTo>
                  <a:pt x="0" y="0"/>
                </a:lnTo>
                <a:lnTo>
                  <a:pt x="0" y="5304098"/>
                </a:lnTo>
                <a:lnTo>
                  <a:pt x="10824688" y="5304098"/>
                </a:lnTo>
                <a:lnTo>
                  <a:pt x="10824688"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Freeform 4"/>
          <p:cNvSpPr/>
          <p:nvPr/>
        </p:nvSpPr>
        <p:spPr>
          <a:xfrm>
            <a:off x="739522" y="3092962"/>
            <a:ext cx="10275563" cy="6165338"/>
          </a:xfrm>
          <a:custGeom>
            <a:avLst/>
            <a:gdLst/>
            <a:ahLst/>
            <a:cxnLst/>
            <a:rect l="l" t="t" r="r" b="b"/>
            <a:pathLst>
              <a:path w="10275563" h="6165338">
                <a:moveTo>
                  <a:pt x="0" y="0"/>
                </a:moveTo>
                <a:lnTo>
                  <a:pt x="10275564" y="0"/>
                </a:lnTo>
                <a:lnTo>
                  <a:pt x="10275564" y="6165338"/>
                </a:lnTo>
                <a:lnTo>
                  <a:pt x="0" y="6165338"/>
                </a:lnTo>
                <a:lnTo>
                  <a:pt x="0" y="0"/>
                </a:lnTo>
                <a:close/>
              </a:path>
            </a:pathLst>
          </a:custGeom>
          <a:blipFill>
            <a:blip r:embed="rId4"/>
            <a:stretch>
              <a:fillRect/>
            </a:stretch>
          </a:blipFill>
        </p:spPr>
      </p:sp>
      <p:sp>
        <p:nvSpPr>
          <p:cNvPr id="5" name="TextBox 5"/>
          <p:cNvSpPr txBox="1"/>
          <p:nvPr/>
        </p:nvSpPr>
        <p:spPr>
          <a:xfrm>
            <a:off x="2562574" y="1199233"/>
            <a:ext cx="12593255" cy="742950"/>
          </a:xfrm>
          <a:prstGeom prst="rect">
            <a:avLst/>
          </a:prstGeom>
        </p:spPr>
        <p:txBody>
          <a:bodyPr lIns="0" tIns="0" rIns="0" bIns="0" rtlCol="0" anchor="t">
            <a:spAutoFit/>
          </a:bodyPr>
          <a:lstStyle/>
          <a:p>
            <a:pPr algn="l">
              <a:lnSpc>
                <a:spcPts val="5880"/>
              </a:lnSpc>
            </a:pPr>
            <a:r>
              <a:rPr lang="en-US" sz="4900">
                <a:solidFill>
                  <a:srgbClr val="000000"/>
                </a:solidFill>
                <a:latin typeface="Neue Montreal"/>
                <a:ea typeface="Neue Montreal"/>
                <a:cs typeface="Neue Montreal"/>
                <a:sym typeface="Neue Montreal"/>
              </a:rPr>
              <a:t>Employee Benefits</a:t>
            </a:r>
          </a:p>
        </p:txBody>
      </p:sp>
      <p:sp>
        <p:nvSpPr>
          <p:cNvPr id="6" name="TextBox 6"/>
          <p:cNvSpPr txBox="1"/>
          <p:nvPr/>
        </p:nvSpPr>
        <p:spPr>
          <a:xfrm>
            <a:off x="10335767" y="3461006"/>
            <a:ext cx="5796777" cy="5419725"/>
          </a:xfrm>
          <a:prstGeom prst="rect">
            <a:avLst/>
          </a:prstGeom>
        </p:spPr>
        <p:txBody>
          <a:bodyPr lIns="0" tIns="0" rIns="0" bIns="0" rtlCol="0" anchor="t">
            <a:spAutoFit/>
          </a:bodyPr>
          <a:lstStyle/>
          <a:p>
            <a:pPr marL="547906" lvl="1" indent="-273953" algn="l">
              <a:lnSpc>
                <a:spcPts val="3045"/>
              </a:lnSpc>
              <a:buFont typeface="Arial"/>
              <a:buChar char="•"/>
            </a:pPr>
            <a:r>
              <a:rPr lang="en-US" sz="2537">
                <a:solidFill>
                  <a:srgbClr val="000000"/>
                </a:solidFill>
                <a:latin typeface="Neue Montreal"/>
                <a:ea typeface="Neue Montreal"/>
                <a:cs typeface="Neue Montreal"/>
                <a:sym typeface="Neue Montreal"/>
              </a:rPr>
              <a:t>Includes:</a:t>
            </a:r>
          </a:p>
          <a:p>
            <a:pPr marL="1095811" lvl="2" indent="-365270" algn="l">
              <a:lnSpc>
                <a:spcPts val="3045"/>
              </a:lnSpc>
              <a:buFont typeface="Arial"/>
              <a:buChar char="⚬"/>
            </a:pPr>
            <a:r>
              <a:rPr lang="en-US" sz="2537">
                <a:solidFill>
                  <a:srgbClr val="000000"/>
                </a:solidFill>
                <a:latin typeface="Neue Montreal"/>
                <a:ea typeface="Neue Montreal"/>
                <a:cs typeface="Neue Montreal"/>
                <a:sym typeface="Neue Montreal"/>
              </a:rPr>
              <a:t>FICA (Social Security)</a:t>
            </a:r>
          </a:p>
          <a:p>
            <a:pPr marL="1095811" lvl="2" indent="-365270" algn="l">
              <a:lnSpc>
                <a:spcPts val="3045"/>
              </a:lnSpc>
              <a:buFont typeface="Arial"/>
              <a:buChar char="⚬"/>
            </a:pPr>
            <a:r>
              <a:rPr lang="en-US" sz="2537">
                <a:solidFill>
                  <a:srgbClr val="000000"/>
                </a:solidFill>
                <a:latin typeface="Neue Montreal"/>
                <a:ea typeface="Neue Montreal"/>
                <a:cs typeface="Neue Montreal"/>
                <a:sym typeface="Neue Montreal"/>
              </a:rPr>
              <a:t>Virginia Retirement System</a:t>
            </a:r>
          </a:p>
          <a:p>
            <a:pPr marL="1095811" lvl="2" indent="-365270" algn="l">
              <a:lnSpc>
                <a:spcPts val="3045"/>
              </a:lnSpc>
              <a:buFont typeface="Arial"/>
              <a:buChar char="⚬"/>
            </a:pPr>
            <a:r>
              <a:rPr lang="en-US" sz="2537">
                <a:solidFill>
                  <a:srgbClr val="000000"/>
                </a:solidFill>
                <a:latin typeface="Neue Montreal"/>
                <a:ea typeface="Neue Montreal"/>
                <a:cs typeface="Neue Montreal"/>
                <a:sym typeface="Neue Montreal"/>
              </a:rPr>
              <a:t>Group Life Insurance</a:t>
            </a:r>
          </a:p>
          <a:p>
            <a:pPr marL="1095811" lvl="2" indent="-365270" algn="l">
              <a:lnSpc>
                <a:spcPts val="3045"/>
              </a:lnSpc>
              <a:buFont typeface="Arial"/>
              <a:buChar char="⚬"/>
            </a:pPr>
            <a:r>
              <a:rPr lang="en-US" sz="2537">
                <a:solidFill>
                  <a:srgbClr val="000000"/>
                </a:solidFill>
                <a:latin typeface="Neue Montreal"/>
                <a:ea typeface="Neue Montreal"/>
                <a:cs typeface="Neue Montreal"/>
                <a:sym typeface="Neue Montreal"/>
              </a:rPr>
              <a:t>Health Insurance</a:t>
            </a:r>
          </a:p>
          <a:p>
            <a:pPr marL="1095811" lvl="2" indent="-365270" algn="l">
              <a:lnSpc>
                <a:spcPts val="3045"/>
              </a:lnSpc>
              <a:buFont typeface="Arial"/>
              <a:buChar char="⚬"/>
            </a:pPr>
            <a:r>
              <a:rPr lang="en-US" sz="2537">
                <a:solidFill>
                  <a:srgbClr val="000000"/>
                </a:solidFill>
                <a:latin typeface="Neue Montreal"/>
                <a:ea typeface="Neue Montreal"/>
                <a:cs typeface="Neue Montreal"/>
                <a:sym typeface="Neue Montreal"/>
              </a:rPr>
              <a:t>Retiree Health Care Credit</a:t>
            </a:r>
          </a:p>
          <a:p>
            <a:pPr marL="1095811" lvl="2" indent="-365270" algn="l">
              <a:lnSpc>
                <a:spcPts val="3045"/>
              </a:lnSpc>
              <a:buFont typeface="Arial"/>
              <a:buChar char="⚬"/>
            </a:pPr>
            <a:r>
              <a:rPr lang="en-US" sz="2537">
                <a:solidFill>
                  <a:srgbClr val="000000"/>
                </a:solidFill>
                <a:latin typeface="Neue Montreal"/>
                <a:ea typeface="Neue Montreal"/>
                <a:cs typeface="Neue Montreal"/>
                <a:sym typeface="Neue Montreal"/>
              </a:rPr>
              <a:t>Hybrid Disability</a:t>
            </a:r>
          </a:p>
          <a:p>
            <a:pPr algn="l">
              <a:lnSpc>
                <a:spcPts val="3045"/>
              </a:lnSpc>
            </a:pPr>
            <a:endParaRPr lang="en-US" sz="2537">
              <a:solidFill>
                <a:srgbClr val="000000"/>
              </a:solidFill>
              <a:latin typeface="Neue Montreal"/>
              <a:ea typeface="Neue Montreal"/>
              <a:cs typeface="Neue Montreal"/>
              <a:sym typeface="Neue Montreal"/>
            </a:endParaRPr>
          </a:p>
          <a:p>
            <a:pPr marL="547906" lvl="1" indent="-273953" algn="l">
              <a:lnSpc>
                <a:spcPts val="3045"/>
              </a:lnSpc>
              <a:buFont typeface="Arial"/>
              <a:buChar char="•"/>
            </a:pPr>
            <a:r>
              <a:rPr lang="en-US" sz="2537">
                <a:solidFill>
                  <a:srgbClr val="000000"/>
                </a:solidFill>
                <a:latin typeface="Neue Montreal"/>
                <a:ea typeface="Neue Montreal"/>
                <a:cs typeface="Neue Montreal"/>
                <a:sym typeface="Neue Montreal"/>
              </a:rPr>
              <a:t>Employee Benefits make up 23% of the School Operating Budget</a:t>
            </a:r>
          </a:p>
          <a:p>
            <a:pPr algn="l">
              <a:lnSpc>
                <a:spcPts val="3045"/>
              </a:lnSpc>
            </a:pPr>
            <a:endParaRPr lang="en-US" sz="2537">
              <a:solidFill>
                <a:srgbClr val="000000"/>
              </a:solidFill>
              <a:latin typeface="Neue Montreal"/>
              <a:ea typeface="Neue Montreal"/>
              <a:cs typeface="Neue Montreal"/>
              <a:sym typeface="Neue Montreal"/>
            </a:endParaRPr>
          </a:p>
          <a:p>
            <a:pPr marL="547906" lvl="1" indent="-273953" algn="l">
              <a:lnSpc>
                <a:spcPts val="3045"/>
              </a:lnSpc>
              <a:buFont typeface="Arial"/>
              <a:buChar char="•"/>
            </a:pPr>
            <a:r>
              <a:rPr lang="en-US" sz="2537">
                <a:solidFill>
                  <a:srgbClr val="000000"/>
                </a:solidFill>
                <a:latin typeface="Neue Montreal"/>
                <a:ea typeface="Neue Montreal"/>
                <a:cs typeface="Neue Montreal"/>
                <a:sym typeface="Neue Montreal"/>
              </a:rPr>
              <a:t>Health Insurance has increased 87.3% since FY2019</a:t>
            </a:r>
          </a:p>
          <a:p>
            <a:pPr algn="l">
              <a:lnSpc>
                <a:spcPts val="3645"/>
              </a:lnSpc>
            </a:pPr>
            <a:endParaRPr lang="en-US" sz="2537">
              <a:solidFill>
                <a:srgbClr val="000000"/>
              </a:solidFill>
              <a:latin typeface="Neue Montreal"/>
              <a:ea typeface="Neue Montreal"/>
              <a:cs typeface="Neue Montreal"/>
              <a:sym typeface="Neue Montre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0679236" y="2822627"/>
            <a:ext cx="10019292" cy="4909453"/>
          </a:xfrm>
          <a:custGeom>
            <a:avLst/>
            <a:gdLst/>
            <a:ahLst/>
            <a:cxnLst/>
            <a:rect l="l" t="t" r="r" b="b"/>
            <a:pathLst>
              <a:path w="10019292" h="4909453">
                <a:moveTo>
                  <a:pt x="10019292" y="0"/>
                </a:moveTo>
                <a:lnTo>
                  <a:pt x="0" y="0"/>
                </a:lnTo>
                <a:lnTo>
                  <a:pt x="0" y="4909454"/>
                </a:lnTo>
                <a:lnTo>
                  <a:pt x="10019292" y="4909454"/>
                </a:lnTo>
                <a:lnTo>
                  <a:pt x="100192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6318539" flipH="1">
            <a:off x="-3701090" y="685753"/>
            <a:ext cx="10824688" cy="5304097"/>
          </a:xfrm>
          <a:custGeom>
            <a:avLst/>
            <a:gdLst/>
            <a:ahLst/>
            <a:cxnLst/>
            <a:rect l="l" t="t" r="r" b="b"/>
            <a:pathLst>
              <a:path w="10824688" h="5304097">
                <a:moveTo>
                  <a:pt x="10824688" y="0"/>
                </a:moveTo>
                <a:lnTo>
                  <a:pt x="0" y="0"/>
                </a:lnTo>
                <a:lnTo>
                  <a:pt x="0" y="5304098"/>
                </a:lnTo>
                <a:lnTo>
                  <a:pt x="10824688" y="5304098"/>
                </a:lnTo>
                <a:lnTo>
                  <a:pt x="10824688"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Freeform 4"/>
          <p:cNvSpPr/>
          <p:nvPr/>
        </p:nvSpPr>
        <p:spPr>
          <a:xfrm>
            <a:off x="1944900" y="1736483"/>
            <a:ext cx="12405626" cy="8699445"/>
          </a:xfrm>
          <a:custGeom>
            <a:avLst/>
            <a:gdLst/>
            <a:ahLst/>
            <a:cxnLst/>
            <a:rect l="l" t="t" r="r" b="b"/>
            <a:pathLst>
              <a:path w="12405626" h="8699445">
                <a:moveTo>
                  <a:pt x="0" y="0"/>
                </a:moveTo>
                <a:lnTo>
                  <a:pt x="12405626" y="0"/>
                </a:lnTo>
                <a:lnTo>
                  <a:pt x="12405626" y="8699445"/>
                </a:lnTo>
                <a:lnTo>
                  <a:pt x="0" y="8699445"/>
                </a:lnTo>
                <a:lnTo>
                  <a:pt x="0" y="0"/>
                </a:lnTo>
                <a:close/>
              </a:path>
            </a:pathLst>
          </a:custGeom>
          <a:blipFill>
            <a:blip r:embed="rId4"/>
            <a:stretch>
              <a:fillRect/>
            </a:stretch>
          </a:blipFill>
        </p:spPr>
      </p:sp>
      <p:sp>
        <p:nvSpPr>
          <p:cNvPr id="5" name="TextBox 5"/>
          <p:cNvSpPr txBox="1"/>
          <p:nvPr/>
        </p:nvSpPr>
        <p:spPr>
          <a:xfrm>
            <a:off x="2658120" y="450794"/>
            <a:ext cx="12593255" cy="742950"/>
          </a:xfrm>
          <a:prstGeom prst="rect">
            <a:avLst/>
          </a:prstGeom>
        </p:spPr>
        <p:txBody>
          <a:bodyPr lIns="0" tIns="0" rIns="0" bIns="0" rtlCol="0" anchor="t">
            <a:spAutoFit/>
          </a:bodyPr>
          <a:lstStyle/>
          <a:p>
            <a:pPr algn="l">
              <a:lnSpc>
                <a:spcPts val="5880"/>
              </a:lnSpc>
            </a:pPr>
            <a:r>
              <a:rPr lang="en-US" sz="4900">
                <a:solidFill>
                  <a:srgbClr val="000000"/>
                </a:solidFill>
                <a:latin typeface="Neue Montreal"/>
                <a:ea typeface="Neue Montreal"/>
                <a:cs typeface="Neue Montreal"/>
                <a:sym typeface="Neue Montreal"/>
              </a:rPr>
              <a:t>Employee Benefits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471774" y="9000777"/>
            <a:ext cx="1566406" cy="1286223"/>
            <a:chOff x="0" y="0"/>
            <a:chExt cx="412551" cy="338758"/>
          </a:xfrm>
        </p:grpSpPr>
        <p:sp>
          <p:nvSpPr>
            <p:cNvPr id="4" name="Freeform 4"/>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5" name="TextBox 5"/>
            <p:cNvSpPr txBox="1"/>
            <p:nvPr/>
          </p:nvSpPr>
          <p:spPr>
            <a:xfrm>
              <a:off x="0" y="-38100"/>
              <a:ext cx="412551" cy="3768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254977" y="6821991"/>
            <a:ext cx="2839633" cy="3462801"/>
            <a:chOff x="0" y="0"/>
            <a:chExt cx="747887" cy="912013"/>
          </a:xfrm>
        </p:grpSpPr>
        <p:sp>
          <p:nvSpPr>
            <p:cNvPr id="7" name="Freeform 7"/>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8" name="TextBox 8"/>
            <p:cNvSpPr txBox="1"/>
            <p:nvPr/>
          </p:nvSpPr>
          <p:spPr>
            <a:xfrm>
              <a:off x="0" y="-38100"/>
              <a:ext cx="747887" cy="95011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751555" y="9000777"/>
            <a:ext cx="1507745" cy="797220"/>
          </a:xfrm>
          <a:custGeom>
            <a:avLst/>
            <a:gdLst/>
            <a:ahLst/>
            <a:cxnLst/>
            <a:rect l="l" t="t" r="r" b="b"/>
            <a:pathLst>
              <a:path w="1507745" h="797220">
                <a:moveTo>
                  <a:pt x="0" y="0"/>
                </a:moveTo>
                <a:lnTo>
                  <a:pt x="1507745" y="0"/>
                </a:lnTo>
                <a:lnTo>
                  <a:pt x="1507745" y="797220"/>
                </a:lnTo>
                <a:lnTo>
                  <a:pt x="0" y="797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66488" y="990600"/>
            <a:ext cx="16496890" cy="13331190"/>
          </a:xfrm>
          <a:prstGeom prst="rect">
            <a:avLst/>
          </a:prstGeom>
        </p:spPr>
        <p:txBody>
          <a:bodyPr lIns="0" tIns="0" rIns="0" bIns="0" rtlCol="0" anchor="t">
            <a:spAutoFit/>
          </a:bodyPr>
          <a:lstStyle/>
          <a:p>
            <a:pPr algn="l">
              <a:lnSpc>
                <a:spcPts val="4289"/>
              </a:lnSpc>
            </a:pPr>
            <a:r>
              <a:rPr lang="en-US" sz="3299">
                <a:solidFill>
                  <a:srgbClr val="000000"/>
                </a:solidFill>
                <a:latin typeface="Neue Montreal"/>
                <a:ea typeface="Neue Montreal"/>
                <a:cs typeface="Neue Montreal"/>
                <a:sym typeface="Neue Montreal"/>
              </a:rPr>
              <a:t>Tuition </a:t>
            </a: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r>
              <a:rPr lang="en-US" sz="3299">
                <a:solidFill>
                  <a:srgbClr val="000000"/>
                </a:solidFill>
                <a:latin typeface="Neue Montreal"/>
                <a:ea typeface="Neue Montreal"/>
                <a:cs typeface="Neue Montreal"/>
                <a:sym typeface="Neue Montreal"/>
              </a:rPr>
              <a:t>Employee Compensation </a:t>
            </a: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r>
              <a:rPr lang="en-US" sz="3299">
                <a:solidFill>
                  <a:srgbClr val="000000"/>
                </a:solidFill>
                <a:latin typeface="Neue Montreal"/>
                <a:ea typeface="Neue Montreal"/>
                <a:cs typeface="Neue Montreal"/>
                <a:sym typeface="Neue Montreal"/>
              </a:rPr>
              <a:t>Instructional Academic Supplements</a:t>
            </a: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r>
              <a:rPr lang="en-US" sz="3299">
                <a:solidFill>
                  <a:srgbClr val="000000"/>
                </a:solidFill>
                <a:latin typeface="Neue Montreal"/>
                <a:ea typeface="Neue Montreal"/>
                <a:cs typeface="Neue Montreal"/>
                <a:sym typeface="Neue Montreal"/>
              </a:rPr>
              <a:t>Contracted Services </a:t>
            </a:r>
          </a:p>
          <a:p>
            <a:pPr algn="l">
              <a:lnSpc>
                <a:spcPts val="4289"/>
              </a:lnSpc>
            </a:pPr>
            <a:r>
              <a:rPr lang="en-US" sz="3299">
                <a:solidFill>
                  <a:srgbClr val="000000"/>
                </a:solidFill>
                <a:latin typeface="Neue Montreal"/>
                <a:ea typeface="Neue Montreal"/>
                <a:cs typeface="Neue Montreal"/>
                <a:sym typeface="Neue Montreal"/>
              </a:rPr>
              <a:t>     Custodial</a:t>
            </a:r>
          </a:p>
          <a:p>
            <a:pPr algn="l">
              <a:lnSpc>
                <a:spcPts val="4289"/>
              </a:lnSpc>
            </a:pPr>
            <a:r>
              <a:rPr lang="en-US" sz="3299">
                <a:solidFill>
                  <a:srgbClr val="000000"/>
                </a:solidFill>
                <a:latin typeface="Neue Montreal"/>
                <a:ea typeface="Neue Montreal"/>
                <a:cs typeface="Neue Montreal"/>
                <a:sym typeface="Neue Montreal"/>
              </a:rPr>
              <a:t>     Building Maintenance</a:t>
            </a:r>
          </a:p>
          <a:p>
            <a:pPr algn="l">
              <a:lnSpc>
                <a:spcPts val="4289"/>
              </a:lnSpc>
            </a:pPr>
            <a:r>
              <a:rPr lang="en-US" sz="3299">
                <a:solidFill>
                  <a:srgbClr val="000000"/>
                </a:solidFill>
                <a:latin typeface="Neue Montreal"/>
                <a:ea typeface="Neue Montreal"/>
                <a:cs typeface="Neue Montreal"/>
                <a:sym typeface="Neue Montreal"/>
              </a:rPr>
              <a:t>     Landscaping Services</a:t>
            </a:r>
          </a:p>
          <a:p>
            <a:pPr algn="l">
              <a:lnSpc>
                <a:spcPts val="4289"/>
              </a:lnSpc>
            </a:pPr>
            <a:r>
              <a:rPr lang="en-US" sz="3299">
                <a:solidFill>
                  <a:srgbClr val="000000"/>
                </a:solidFill>
                <a:latin typeface="Neue Montreal"/>
                <a:ea typeface="Neue Montreal"/>
                <a:cs typeface="Neue Montreal"/>
                <a:sym typeface="Neue Montreal"/>
              </a:rPr>
              <a:t>     Contracted Health Services (Exceptional Education)</a:t>
            </a:r>
          </a:p>
          <a:p>
            <a:pPr algn="l">
              <a:lnSpc>
                <a:spcPts val="4289"/>
              </a:lnSpc>
            </a:pPr>
            <a:r>
              <a:rPr lang="en-US" sz="3299">
                <a:solidFill>
                  <a:srgbClr val="000000"/>
                </a:solidFill>
                <a:latin typeface="Neue Montreal"/>
                <a:ea typeface="Neue Montreal"/>
                <a:cs typeface="Neue Montreal"/>
                <a:sym typeface="Neue Montreal"/>
              </a:rPr>
              <a:t>     Radios contract with Dinwiddie County </a:t>
            </a: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r>
              <a:rPr lang="en-US" sz="3299">
                <a:solidFill>
                  <a:srgbClr val="000000"/>
                </a:solidFill>
                <a:latin typeface="Neue Montreal"/>
                <a:ea typeface="Neue Montreal"/>
                <a:cs typeface="Neue Montreal"/>
                <a:sym typeface="Neue Montreal"/>
              </a:rPr>
              <a:t>Utilities </a:t>
            </a: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r>
              <a:rPr lang="en-US" sz="3299">
                <a:solidFill>
                  <a:srgbClr val="000000"/>
                </a:solidFill>
                <a:latin typeface="Neue Montreal"/>
                <a:ea typeface="Neue Montreal"/>
                <a:cs typeface="Neue Montreal"/>
                <a:sym typeface="Neue Montreal"/>
              </a:rPr>
              <a:t>*Health Insurance  +12.5% </a:t>
            </a:r>
          </a:p>
          <a:p>
            <a:pPr algn="l">
              <a:lnSpc>
                <a:spcPts val="2470"/>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a:p>
            <a:pPr algn="l">
              <a:lnSpc>
                <a:spcPts val="4289"/>
              </a:lnSpc>
            </a:pPr>
            <a:endParaRPr lang="en-US" sz="3299">
              <a:solidFill>
                <a:srgbClr val="000000"/>
              </a:solidFill>
              <a:latin typeface="Neue Montreal"/>
              <a:ea typeface="Neue Montreal"/>
              <a:cs typeface="Neue Montreal"/>
              <a:sym typeface="Neue Montreal"/>
            </a:endParaRPr>
          </a:p>
        </p:txBody>
      </p:sp>
      <p:sp>
        <p:nvSpPr>
          <p:cNvPr id="11" name="Freeform 11"/>
          <p:cNvSpPr/>
          <p:nvPr/>
        </p:nvSpPr>
        <p:spPr>
          <a:xfrm>
            <a:off x="11964689" y="647523"/>
            <a:ext cx="5720383" cy="7627178"/>
          </a:xfrm>
          <a:custGeom>
            <a:avLst/>
            <a:gdLst/>
            <a:ahLst/>
            <a:cxnLst/>
            <a:rect l="l" t="t" r="r" b="b"/>
            <a:pathLst>
              <a:path w="5720383" h="7627178">
                <a:moveTo>
                  <a:pt x="0" y="0"/>
                </a:moveTo>
                <a:lnTo>
                  <a:pt x="5720383" y="0"/>
                </a:lnTo>
                <a:lnTo>
                  <a:pt x="5720383" y="7627178"/>
                </a:lnTo>
                <a:lnTo>
                  <a:pt x="0" y="7627178"/>
                </a:lnTo>
                <a:lnTo>
                  <a:pt x="0" y="0"/>
                </a:lnTo>
                <a:close/>
              </a:path>
            </a:pathLst>
          </a:custGeom>
          <a:blipFill>
            <a:blip r:embed="rId5"/>
            <a:stretch>
              <a:fillRect/>
            </a:stretch>
          </a:blipFill>
        </p:spPr>
      </p:sp>
      <p:sp>
        <p:nvSpPr>
          <p:cNvPr id="12" name="TextBox 12"/>
          <p:cNvSpPr txBox="1"/>
          <p:nvPr/>
        </p:nvSpPr>
        <p:spPr>
          <a:xfrm>
            <a:off x="1586354" y="248911"/>
            <a:ext cx="11622546" cy="863600"/>
          </a:xfrm>
          <a:prstGeom prst="rect">
            <a:avLst/>
          </a:prstGeom>
        </p:spPr>
        <p:txBody>
          <a:bodyPr lIns="0" tIns="0" rIns="0" bIns="0" rtlCol="0" anchor="t">
            <a:spAutoFit/>
          </a:bodyPr>
          <a:lstStyle/>
          <a:p>
            <a:pPr algn="l">
              <a:lnSpc>
                <a:spcPts val="7000"/>
              </a:lnSpc>
              <a:spcBef>
                <a:spcPct val="0"/>
              </a:spcBef>
            </a:pPr>
            <a:r>
              <a:rPr lang="en-US" sz="5000">
                <a:solidFill>
                  <a:srgbClr val="000000"/>
                </a:solidFill>
                <a:latin typeface="Neue Montreal"/>
                <a:ea typeface="Neue Montreal"/>
                <a:cs typeface="Neue Montreal"/>
                <a:sym typeface="Neue Montreal"/>
              </a:rPr>
              <a:t>Required Increases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471774" y="9000777"/>
            <a:ext cx="1566406" cy="1286223"/>
            <a:chOff x="0" y="0"/>
            <a:chExt cx="412551" cy="338758"/>
          </a:xfrm>
        </p:grpSpPr>
        <p:sp>
          <p:nvSpPr>
            <p:cNvPr id="4" name="Freeform 4"/>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5" name="TextBox 5"/>
            <p:cNvSpPr txBox="1"/>
            <p:nvPr/>
          </p:nvSpPr>
          <p:spPr>
            <a:xfrm>
              <a:off x="0" y="-38100"/>
              <a:ext cx="412551" cy="3768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254977" y="6821991"/>
            <a:ext cx="2839633" cy="3462801"/>
            <a:chOff x="0" y="0"/>
            <a:chExt cx="747887" cy="912013"/>
          </a:xfrm>
        </p:grpSpPr>
        <p:sp>
          <p:nvSpPr>
            <p:cNvPr id="7" name="Freeform 7"/>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8" name="TextBox 8"/>
            <p:cNvSpPr txBox="1"/>
            <p:nvPr/>
          </p:nvSpPr>
          <p:spPr>
            <a:xfrm>
              <a:off x="0" y="-38100"/>
              <a:ext cx="747887" cy="95011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361723" y="8859690"/>
            <a:ext cx="1507745" cy="797220"/>
          </a:xfrm>
          <a:custGeom>
            <a:avLst/>
            <a:gdLst/>
            <a:ahLst/>
            <a:cxnLst/>
            <a:rect l="l" t="t" r="r" b="b"/>
            <a:pathLst>
              <a:path w="1507745" h="797220">
                <a:moveTo>
                  <a:pt x="0" y="0"/>
                </a:moveTo>
                <a:lnTo>
                  <a:pt x="1507746" y="0"/>
                </a:lnTo>
                <a:lnTo>
                  <a:pt x="1507746" y="797220"/>
                </a:lnTo>
                <a:lnTo>
                  <a:pt x="0" y="797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0859412" y="1827198"/>
            <a:ext cx="7428588" cy="8459802"/>
            <a:chOff x="0" y="0"/>
            <a:chExt cx="891679" cy="1015459"/>
          </a:xfrm>
        </p:grpSpPr>
        <p:sp>
          <p:nvSpPr>
            <p:cNvPr id="11" name="Freeform 11"/>
            <p:cNvSpPr/>
            <p:nvPr/>
          </p:nvSpPr>
          <p:spPr>
            <a:xfrm>
              <a:off x="0" y="0"/>
              <a:ext cx="891679" cy="1015460"/>
            </a:xfrm>
            <a:custGeom>
              <a:avLst/>
              <a:gdLst/>
              <a:ahLst/>
              <a:cxnLst/>
              <a:rect l="l" t="t" r="r" b="b"/>
              <a:pathLst>
                <a:path w="891679" h="1015460">
                  <a:moveTo>
                    <a:pt x="0" y="0"/>
                  </a:moveTo>
                  <a:lnTo>
                    <a:pt x="891679" y="0"/>
                  </a:lnTo>
                  <a:lnTo>
                    <a:pt x="891679" y="1015460"/>
                  </a:lnTo>
                  <a:lnTo>
                    <a:pt x="0" y="1015460"/>
                  </a:lnTo>
                  <a:close/>
                </a:path>
              </a:pathLst>
            </a:custGeom>
            <a:blipFill>
              <a:blip r:embed="rId5"/>
              <a:stretch>
                <a:fillRect l="-35948" r="-35948"/>
              </a:stretch>
            </a:blipFill>
            <a:ln cap="sq">
              <a:noFill/>
              <a:prstDash val="solid"/>
              <a:miter/>
            </a:ln>
          </p:spPr>
        </p:sp>
      </p:grpSp>
      <p:sp>
        <p:nvSpPr>
          <p:cNvPr id="12" name="TextBox 12"/>
          <p:cNvSpPr txBox="1"/>
          <p:nvPr/>
        </p:nvSpPr>
        <p:spPr>
          <a:xfrm>
            <a:off x="225734" y="261468"/>
            <a:ext cx="13003627" cy="9206230"/>
          </a:xfrm>
          <a:prstGeom prst="rect">
            <a:avLst/>
          </a:prstGeom>
        </p:spPr>
        <p:txBody>
          <a:bodyPr lIns="0" tIns="0" rIns="0" bIns="0" rtlCol="0" anchor="t">
            <a:spAutoFit/>
          </a:bodyPr>
          <a:lstStyle/>
          <a:p>
            <a:pPr algn="l">
              <a:lnSpc>
                <a:spcPts val="6500"/>
              </a:lnSpc>
            </a:pPr>
            <a:r>
              <a:rPr lang="en-US" sz="5000">
                <a:solidFill>
                  <a:srgbClr val="0F0F0F"/>
                </a:solidFill>
                <a:latin typeface="Neue Montreal"/>
                <a:ea typeface="Neue Montreal"/>
                <a:cs typeface="Neue Montreal"/>
                <a:sym typeface="Neue Montreal"/>
              </a:rPr>
              <a:t>Priority:  Student Achievement &amp; Opportunities</a:t>
            </a:r>
          </a:p>
          <a:p>
            <a:pPr algn="l">
              <a:lnSpc>
                <a:spcPts val="4160"/>
              </a:lnSpc>
            </a:pPr>
            <a:endParaRPr lang="en-US" sz="5000">
              <a:solidFill>
                <a:srgbClr val="0F0F0F"/>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Tuition</a:t>
            </a:r>
          </a:p>
          <a:p>
            <a:pPr algn="l">
              <a:lnSpc>
                <a:spcPts val="4160"/>
              </a:lnSpc>
            </a:pPr>
            <a:r>
              <a:rPr lang="en-US" sz="3200">
                <a:solidFill>
                  <a:srgbClr val="000000"/>
                </a:solidFill>
                <a:latin typeface="Neue Montreal"/>
                <a:ea typeface="Neue Montreal"/>
                <a:cs typeface="Neue Montreal"/>
                <a:sym typeface="Neue Montreal"/>
              </a:rPr>
              <a:t>     Regional Programs</a:t>
            </a:r>
          </a:p>
          <a:p>
            <a:pPr algn="l">
              <a:lnSpc>
                <a:spcPts val="4160"/>
              </a:lnSpc>
            </a:pPr>
            <a:r>
              <a:rPr lang="en-US" sz="3200">
                <a:solidFill>
                  <a:srgbClr val="000000"/>
                </a:solidFill>
                <a:latin typeface="Neue Montreal"/>
                <a:ea typeface="Neue Montreal"/>
                <a:cs typeface="Neue Montreal"/>
                <a:sym typeface="Neue Montreal"/>
              </a:rPr>
              <a:t>     Brightpoint Community College</a:t>
            </a:r>
          </a:p>
          <a:p>
            <a:pPr algn="l">
              <a:lnSpc>
                <a:spcPts val="4160"/>
              </a:lnSpc>
            </a:pPr>
            <a:endParaRPr lang="en-US" sz="3200">
              <a:solidFill>
                <a:srgbClr val="000000"/>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Positions</a:t>
            </a:r>
          </a:p>
          <a:p>
            <a:pPr algn="l">
              <a:lnSpc>
                <a:spcPts val="4160"/>
              </a:lnSpc>
            </a:pPr>
            <a:r>
              <a:rPr lang="en-US" sz="3200">
                <a:solidFill>
                  <a:srgbClr val="000000"/>
                </a:solidFill>
                <a:latin typeface="Neue Montreal"/>
                <a:ea typeface="Neue Montreal"/>
                <a:cs typeface="Neue Montreal"/>
                <a:sym typeface="Neue Montreal"/>
              </a:rPr>
              <a:t>     Additional Teachers - K, 1, &amp; 5</a:t>
            </a:r>
          </a:p>
          <a:p>
            <a:pPr algn="l">
              <a:lnSpc>
                <a:spcPts val="4160"/>
              </a:lnSpc>
            </a:pPr>
            <a:r>
              <a:rPr lang="en-US" sz="3200">
                <a:solidFill>
                  <a:srgbClr val="000000"/>
                </a:solidFill>
                <a:latin typeface="Neue Montreal"/>
                <a:ea typeface="Neue Montreal"/>
                <a:cs typeface="Neue Montreal"/>
                <a:sym typeface="Neue Montreal"/>
              </a:rPr>
              <a:t>     Autism Teacher</a:t>
            </a:r>
          </a:p>
          <a:p>
            <a:pPr algn="l">
              <a:lnSpc>
                <a:spcPts val="4160"/>
              </a:lnSpc>
            </a:pPr>
            <a:r>
              <a:rPr lang="en-US" sz="3200">
                <a:solidFill>
                  <a:srgbClr val="000000"/>
                </a:solidFill>
                <a:latin typeface="Neue Montreal"/>
                <a:ea typeface="Neue Montreal"/>
                <a:cs typeface="Neue Montreal"/>
                <a:sym typeface="Neue Montreal"/>
              </a:rPr>
              <a:t>     Early Learning </a:t>
            </a:r>
          </a:p>
          <a:p>
            <a:pPr algn="l">
              <a:lnSpc>
                <a:spcPts val="4160"/>
              </a:lnSpc>
            </a:pPr>
            <a:r>
              <a:rPr lang="en-US" sz="3200">
                <a:solidFill>
                  <a:srgbClr val="000000"/>
                </a:solidFill>
                <a:latin typeface="Neue Montreal"/>
                <a:ea typeface="Neue Montreal"/>
                <a:cs typeface="Neue Montreal"/>
                <a:sym typeface="Neue Montreal"/>
              </a:rPr>
              <a:t>     Student Support Specialist - Attendance </a:t>
            </a:r>
          </a:p>
          <a:p>
            <a:pPr algn="l">
              <a:lnSpc>
                <a:spcPts val="4160"/>
              </a:lnSpc>
            </a:pPr>
            <a:endParaRPr lang="en-US" sz="3200">
              <a:solidFill>
                <a:srgbClr val="000000"/>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Reclassification - 10.5 months (4)</a:t>
            </a:r>
          </a:p>
          <a:p>
            <a:pPr algn="l">
              <a:lnSpc>
                <a:spcPts val="4160"/>
              </a:lnSpc>
            </a:pPr>
            <a:r>
              <a:rPr lang="en-US" sz="3200">
                <a:solidFill>
                  <a:srgbClr val="000000"/>
                </a:solidFill>
                <a:latin typeface="Neue Montreal"/>
                <a:ea typeface="Neue Montreal"/>
                <a:cs typeface="Neue Montreal"/>
                <a:sym typeface="Neue Montreal"/>
              </a:rPr>
              <a:t>     Instructional Specialists for Exceptional Education</a:t>
            </a:r>
          </a:p>
          <a:p>
            <a:pPr algn="l">
              <a:lnSpc>
                <a:spcPts val="4160"/>
              </a:lnSpc>
            </a:pPr>
            <a:r>
              <a:rPr lang="en-US" sz="3200">
                <a:solidFill>
                  <a:srgbClr val="000000"/>
                </a:solidFill>
                <a:latin typeface="Neue Montreal"/>
                <a:ea typeface="Neue Montreal"/>
                <a:cs typeface="Neue Montreal"/>
                <a:sym typeface="Neue Montreal"/>
              </a:rPr>
              <a:t>     School-based </a:t>
            </a:r>
          </a:p>
          <a:p>
            <a:pPr algn="l">
              <a:lnSpc>
                <a:spcPts val="4160"/>
              </a:lnSpc>
            </a:pPr>
            <a:endParaRPr lang="en-US" sz="3200">
              <a:solidFill>
                <a:srgbClr val="000000"/>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Academic Stipends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0679236" y="2822627"/>
            <a:ext cx="10019292" cy="4909453"/>
          </a:xfrm>
          <a:custGeom>
            <a:avLst/>
            <a:gdLst/>
            <a:ahLst/>
            <a:cxnLst/>
            <a:rect l="l" t="t" r="r" b="b"/>
            <a:pathLst>
              <a:path w="10019292" h="4909453">
                <a:moveTo>
                  <a:pt x="10019292" y="0"/>
                </a:moveTo>
                <a:lnTo>
                  <a:pt x="0" y="0"/>
                </a:lnTo>
                <a:lnTo>
                  <a:pt x="0" y="4909454"/>
                </a:lnTo>
                <a:lnTo>
                  <a:pt x="10019292" y="4909454"/>
                </a:lnTo>
                <a:lnTo>
                  <a:pt x="100192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6318539" flipH="1">
            <a:off x="-3701090" y="685753"/>
            <a:ext cx="10824688" cy="5304097"/>
          </a:xfrm>
          <a:custGeom>
            <a:avLst/>
            <a:gdLst/>
            <a:ahLst/>
            <a:cxnLst/>
            <a:rect l="l" t="t" r="r" b="b"/>
            <a:pathLst>
              <a:path w="10824688" h="5304097">
                <a:moveTo>
                  <a:pt x="10824688" y="0"/>
                </a:moveTo>
                <a:lnTo>
                  <a:pt x="0" y="0"/>
                </a:lnTo>
                <a:lnTo>
                  <a:pt x="0" y="5304098"/>
                </a:lnTo>
                <a:lnTo>
                  <a:pt x="10824688" y="5304098"/>
                </a:lnTo>
                <a:lnTo>
                  <a:pt x="10824688"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921075" y="261468"/>
            <a:ext cx="14174636" cy="9206230"/>
          </a:xfrm>
          <a:prstGeom prst="rect">
            <a:avLst/>
          </a:prstGeom>
        </p:spPr>
        <p:txBody>
          <a:bodyPr lIns="0" tIns="0" rIns="0" bIns="0" rtlCol="0" anchor="t">
            <a:spAutoFit/>
          </a:bodyPr>
          <a:lstStyle/>
          <a:p>
            <a:pPr algn="l">
              <a:lnSpc>
                <a:spcPts val="6500"/>
              </a:lnSpc>
            </a:pPr>
            <a:r>
              <a:rPr lang="en-US" sz="5000">
                <a:solidFill>
                  <a:srgbClr val="000000"/>
                </a:solidFill>
                <a:latin typeface="Neue Montreal"/>
                <a:ea typeface="Neue Montreal"/>
                <a:cs typeface="Neue Montreal"/>
                <a:sym typeface="Neue Montreal"/>
              </a:rPr>
              <a:t>Adjustments since Presentation to the County</a:t>
            </a:r>
          </a:p>
          <a:p>
            <a:pPr algn="l">
              <a:lnSpc>
                <a:spcPts val="4160"/>
              </a:lnSpc>
            </a:pPr>
            <a:endParaRPr lang="en-US" sz="5000">
              <a:solidFill>
                <a:srgbClr val="000000"/>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Additional Revenue - $779,718 (Pending General Assembly Adoption)</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Increased ADM by 25 Students - 3875 - $269,695</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Included state share of 3% increase proposed by the GA - $253,667</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Included partial funding for At-Risk and Exceptional Education proposed by the GA - $414,991</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Decreased local transfer by $158,635 to $650,000 in new funding</a:t>
            </a:r>
          </a:p>
          <a:p>
            <a:pPr algn="l">
              <a:lnSpc>
                <a:spcPts val="4160"/>
              </a:lnSpc>
            </a:pPr>
            <a:endParaRPr lang="en-US" sz="3200">
              <a:solidFill>
                <a:srgbClr val="000000"/>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Expenditure Adjustments </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Health Insurance - DCPS paying full increase - no cost to employees</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Positions</a:t>
            </a:r>
          </a:p>
          <a:p>
            <a:pPr marL="1381764" lvl="2" indent="-460588" algn="l">
              <a:lnSpc>
                <a:spcPts val="4160"/>
              </a:lnSpc>
              <a:buFont typeface="Arial"/>
              <a:buChar char="⚬"/>
            </a:pPr>
            <a:r>
              <a:rPr lang="en-US" sz="3200">
                <a:solidFill>
                  <a:srgbClr val="000000"/>
                </a:solidFill>
                <a:latin typeface="Neue Montreal"/>
                <a:ea typeface="Neue Montreal"/>
                <a:cs typeface="Neue Montreal"/>
                <a:sym typeface="Neue Montreal"/>
              </a:rPr>
              <a:t> Additional Teachers - K, 1, &amp; 5</a:t>
            </a:r>
          </a:p>
          <a:p>
            <a:pPr marL="1381764" lvl="2" indent="-460588" algn="l">
              <a:lnSpc>
                <a:spcPts val="4160"/>
              </a:lnSpc>
              <a:buFont typeface="Arial"/>
              <a:buChar char="⚬"/>
            </a:pPr>
            <a:r>
              <a:rPr lang="en-US" sz="3200">
                <a:solidFill>
                  <a:srgbClr val="000000"/>
                </a:solidFill>
                <a:latin typeface="Neue Montreal"/>
                <a:ea typeface="Neue Montreal"/>
                <a:cs typeface="Neue Montreal"/>
                <a:sym typeface="Neue Montreal"/>
              </a:rPr>
              <a:t> Eliminated Vacant Positions</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Midway Gym Floor Asbestos Removal - (Included in County CIP)</a:t>
            </a:r>
          </a:p>
          <a:p>
            <a:pPr marL="690882" lvl="1" indent="-345441" algn="l">
              <a:lnSpc>
                <a:spcPts val="4160"/>
              </a:lnSpc>
              <a:buFont typeface="Arial"/>
              <a:buChar char="•"/>
            </a:pPr>
            <a:r>
              <a:rPr lang="en-US" sz="3200">
                <a:solidFill>
                  <a:srgbClr val="000000"/>
                </a:solidFill>
                <a:latin typeface="Neue Montreal"/>
                <a:ea typeface="Neue Montreal"/>
                <a:cs typeface="Neue Montreal"/>
                <a:sym typeface="Neue Montreal"/>
              </a:rPr>
              <a:t>Materials &amp; Supplies </a:t>
            </a:r>
          </a:p>
          <a:p>
            <a:pPr algn="l">
              <a:lnSpc>
                <a:spcPts val="4160"/>
              </a:lnSpc>
            </a:pPr>
            <a:endParaRPr lang="en-US" sz="3200">
              <a:solidFill>
                <a:srgbClr val="000000"/>
              </a:solidFill>
              <a:latin typeface="Neue Montreal"/>
              <a:ea typeface="Neue Montreal"/>
              <a:cs typeface="Neue Montreal"/>
              <a:sym typeface="Neue Montre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966538" y="-364769"/>
            <a:ext cx="2390259" cy="2966430"/>
            <a:chOff x="0" y="0"/>
            <a:chExt cx="629533" cy="781282"/>
          </a:xfrm>
        </p:grpSpPr>
        <p:sp>
          <p:nvSpPr>
            <p:cNvPr id="4" name="Freeform 4"/>
            <p:cNvSpPr/>
            <p:nvPr/>
          </p:nvSpPr>
          <p:spPr>
            <a:xfrm>
              <a:off x="0" y="0"/>
              <a:ext cx="629533" cy="781282"/>
            </a:xfrm>
            <a:custGeom>
              <a:avLst/>
              <a:gdLst/>
              <a:ahLst/>
              <a:cxnLst/>
              <a:rect l="l" t="t" r="r" b="b"/>
              <a:pathLst>
                <a:path w="629533" h="781282">
                  <a:moveTo>
                    <a:pt x="0" y="0"/>
                  </a:moveTo>
                  <a:lnTo>
                    <a:pt x="629533" y="0"/>
                  </a:lnTo>
                  <a:lnTo>
                    <a:pt x="629533"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629533"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68876" y="860795"/>
            <a:ext cx="5642372" cy="863587"/>
          </a:xfrm>
          <a:prstGeom prst="rect">
            <a:avLst/>
          </a:prstGeom>
        </p:spPr>
        <p:txBody>
          <a:bodyPr lIns="0" tIns="0" rIns="0" bIns="0" rtlCol="0" anchor="t">
            <a:spAutoFit/>
          </a:bodyPr>
          <a:lstStyle/>
          <a:p>
            <a:pPr algn="ctr">
              <a:lnSpc>
                <a:spcPts val="7000"/>
              </a:lnSpc>
            </a:pPr>
            <a:r>
              <a:rPr lang="en-US" sz="5000">
                <a:solidFill>
                  <a:srgbClr val="000000"/>
                </a:solidFill>
                <a:latin typeface="Neue Montreal"/>
                <a:ea typeface="Neue Montreal"/>
                <a:cs typeface="Neue Montreal"/>
                <a:sym typeface="Neue Montreal"/>
              </a:rPr>
              <a:t>Public Schools Matter</a:t>
            </a:r>
          </a:p>
        </p:txBody>
      </p:sp>
      <p:sp>
        <p:nvSpPr>
          <p:cNvPr id="7" name="Freeform 7"/>
          <p:cNvSpPr/>
          <p:nvPr/>
        </p:nvSpPr>
        <p:spPr>
          <a:xfrm>
            <a:off x="11764458" y="203080"/>
            <a:ext cx="2283792" cy="2283792"/>
          </a:xfrm>
          <a:custGeom>
            <a:avLst/>
            <a:gdLst/>
            <a:ahLst/>
            <a:cxnLst/>
            <a:rect l="l" t="t" r="r" b="b"/>
            <a:pathLst>
              <a:path w="2283792" h="2283792">
                <a:moveTo>
                  <a:pt x="0" y="0"/>
                </a:moveTo>
                <a:lnTo>
                  <a:pt x="2283792" y="0"/>
                </a:lnTo>
                <a:lnTo>
                  <a:pt x="2283792" y="2283792"/>
                </a:lnTo>
                <a:lnTo>
                  <a:pt x="0" y="2283792"/>
                </a:lnTo>
                <a:lnTo>
                  <a:pt x="0" y="0"/>
                </a:lnTo>
                <a:close/>
              </a:path>
            </a:pathLst>
          </a:custGeom>
          <a:blipFill>
            <a:blip r:embed="rId3"/>
            <a:stretch>
              <a:fillRect/>
            </a:stretch>
          </a:blipFill>
        </p:spPr>
      </p:sp>
      <p:grpSp>
        <p:nvGrpSpPr>
          <p:cNvPr id="8" name="Group 8"/>
          <p:cNvGrpSpPr/>
          <p:nvPr/>
        </p:nvGrpSpPr>
        <p:grpSpPr>
          <a:xfrm>
            <a:off x="14688033" y="171103"/>
            <a:ext cx="2261809" cy="2347746"/>
            <a:chOff x="0" y="0"/>
            <a:chExt cx="1157791" cy="1201781"/>
          </a:xfrm>
        </p:grpSpPr>
        <p:sp>
          <p:nvSpPr>
            <p:cNvPr id="9" name="Freeform 9"/>
            <p:cNvSpPr/>
            <p:nvPr/>
          </p:nvSpPr>
          <p:spPr>
            <a:xfrm>
              <a:off x="0" y="0"/>
              <a:ext cx="1157791" cy="1201781"/>
            </a:xfrm>
            <a:custGeom>
              <a:avLst/>
              <a:gdLst/>
              <a:ahLst/>
              <a:cxnLst/>
              <a:rect l="l" t="t" r="r" b="b"/>
              <a:pathLst>
                <a:path w="1157791" h="1201781">
                  <a:moveTo>
                    <a:pt x="0" y="0"/>
                  </a:moveTo>
                  <a:lnTo>
                    <a:pt x="1157791" y="0"/>
                  </a:lnTo>
                  <a:lnTo>
                    <a:pt x="1157791" y="1201781"/>
                  </a:lnTo>
                  <a:lnTo>
                    <a:pt x="0" y="1201781"/>
                  </a:lnTo>
                  <a:close/>
                </a:path>
              </a:pathLst>
            </a:custGeom>
            <a:blipFill>
              <a:blip r:embed="rId4"/>
              <a:stretch>
                <a:fillRect l="-1899" r="-1899"/>
              </a:stretch>
            </a:blipFill>
            <a:ln cap="sq">
              <a:noFill/>
              <a:prstDash val="solid"/>
              <a:miter/>
            </a:ln>
          </p:spPr>
        </p:sp>
      </p:grpSp>
      <p:sp>
        <p:nvSpPr>
          <p:cNvPr id="10" name="TextBox 10"/>
          <p:cNvSpPr txBox="1"/>
          <p:nvPr/>
        </p:nvSpPr>
        <p:spPr>
          <a:xfrm>
            <a:off x="9139238" y="5053965"/>
            <a:ext cx="9525" cy="150495"/>
          </a:xfrm>
          <a:prstGeom prst="rect">
            <a:avLst/>
          </a:prstGeom>
        </p:spPr>
        <p:txBody>
          <a:bodyPr lIns="0" tIns="0" rIns="0" bIns="0" rtlCol="0" anchor="t">
            <a:spAutoFit/>
          </a:bodyPr>
          <a:lstStyle/>
          <a:p>
            <a:pPr algn="ctr">
              <a:lnSpc>
                <a:spcPts val="1155"/>
              </a:lnSpc>
            </a:pPr>
            <a:endParaRPr/>
          </a:p>
        </p:txBody>
      </p:sp>
      <p:sp>
        <p:nvSpPr>
          <p:cNvPr id="11" name="TextBox 11"/>
          <p:cNvSpPr txBox="1"/>
          <p:nvPr/>
        </p:nvSpPr>
        <p:spPr>
          <a:xfrm>
            <a:off x="1966234" y="3533814"/>
            <a:ext cx="14000607" cy="6327774"/>
          </a:xfrm>
          <a:prstGeom prst="rect">
            <a:avLst/>
          </a:prstGeom>
        </p:spPr>
        <p:txBody>
          <a:bodyPr lIns="0" tIns="0" rIns="0" bIns="0" rtlCol="0" anchor="t">
            <a:spAutoFit/>
          </a:bodyPr>
          <a:lstStyle/>
          <a:p>
            <a:pPr algn="ctr">
              <a:lnSpc>
                <a:spcPts val="5600"/>
              </a:lnSpc>
            </a:pPr>
            <a:r>
              <a:rPr lang="en-US" sz="4000">
                <a:solidFill>
                  <a:srgbClr val="000000"/>
                </a:solidFill>
                <a:latin typeface="Neue Montreal"/>
                <a:ea typeface="Neue Montreal"/>
                <a:cs typeface="Neue Montreal"/>
                <a:sym typeface="Neue Montreal"/>
              </a:rPr>
              <a:t>Public schools are </a:t>
            </a:r>
            <a:r>
              <a:rPr lang="en-US" sz="4000">
                <a:solidFill>
                  <a:srgbClr val="F42C44"/>
                </a:solidFill>
                <a:latin typeface="Neue Montreal"/>
                <a:ea typeface="Neue Montreal"/>
                <a:cs typeface="Neue Montreal"/>
                <a:sym typeface="Neue Montreal"/>
              </a:rPr>
              <a:t>essential to communities</a:t>
            </a:r>
            <a:r>
              <a:rPr lang="en-US" sz="4000">
                <a:solidFill>
                  <a:srgbClr val="000000"/>
                </a:solidFill>
                <a:latin typeface="Neue Montreal"/>
                <a:ea typeface="Neue Montreal"/>
                <a:cs typeface="Neue Montreal"/>
                <a:sym typeface="Neue Montreal"/>
              </a:rPr>
              <a:t>, serving as vital hubs that </a:t>
            </a:r>
            <a:r>
              <a:rPr lang="en-US" sz="4000">
                <a:solidFill>
                  <a:srgbClr val="F42C44"/>
                </a:solidFill>
                <a:latin typeface="Neue Montreal"/>
                <a:ea typeface="Neue Montreal"/>
                <a:cs typeface="Neue Montreal"/>
                <a:sym typeface="Neue Montreal"/>
              </a:rPr>
              <a:t>drive economic growth</a:t>
            </a:r>
            <a:r>
              <a:rPr lang="en-US" sz="4000">
                <a:solidFill>
                  <a:srgbClr val="000000"/>
                </a:solidFill>
                <a:latin typeface="Neue Montreal"/>
                <a:ea typeface="Neue Montreal"/>
                <a:cs typeface="Neue Montreal"/>
                <a:sym typeface="Neue Montreal"/>
              </a:rPr>
              <a:t>, </a:t>
            </a:r>
            <a:r>
              <a:rPr lang="en-US" sz="4000">
                <a:solidFill>
                  <a:srgbClr val="F42C44"/>
                </a:solidFill>
                <a:latin typeface="Neue Montreal"/>
                <a:ea typeface="Neue Montreal"/>
                <a:cs typeface="Neue Montreal"/>
                <a:sym typeface="Neue Montreal"/>
              </a:rPr>
              <a:t>foster social cohesion</a:t>
            </a:r>
            <a:r>
              <a:rPr lang="en-US" sz="4000">
                <a:solidFill>
                  <a:srgbClr val="000000"/>
                </a:solidFill>
                <a:latin typeface="Neue Montreal"/>
                <a:ea typeface="Neue Montreal"/>
                <a:cs typeface="Neue Montreal"/>
                <a:sym typeface="Neue Montreal"/>
              </a:rPr>
              <a:t>, and </a:t>
            </a:r>
            <a:r>
              <a:rPr lang="en-US" sz="4000">
                <a:solidFill>
                  <a:srgbClr val="F42C44"/>
                </a:solidFill>
                <a:latin typeface="Neue Montreal"/>
                <a:ea typeface="Neue Montreal"/>
                <a:cs typeface="Neue Montreal"/>
                <a:sym typeface="Neue Montreal"/>
              </a:rPr>
              <a:t>prepare an informed citizenry</a:t>
            </a:r>
            <a:r>
              <a:rPr lang="en-US" sz="4000">
                <a:solidFill>
                  <a:srgbClr val="000000"/>
                </a:solidFill>
                <a:latin typeface="Neue Montreal"/>
                <a:ea typeface="Neue Montreal"/>
                <a:cs typeface="Neue Montreal"/>
                <a:sym typeface="Neue Montreal"/>
              </a:rPr>
              <a:t> for a democratic society. They enhance local prosperity by </a:t>
            </a:r>
            <a:r>
              <a:rPr lang="en-US" sz="4000">
                <a:solidFill>
                  <a:srgbClr val="F42C44"/>
                </a:solidFill>
                <a:latin typeface="Neue Montreal"/>
                <a:ea typeface="Neue Montreal"/>
                <a:cs typeface="Neue Montreal"/>
                <a:sym typeface="Neue Montreal"/>
              </a:rPr>
              <a:t>increasing property values</a:t>
            </a:r>
            <a:r>
              <a:rPr lang="en-US" sz="4000">
                <a:solidFill>
                  <a:srgbClr val="000000"/>
                </a:solidFill>
                <a:latin typeface="Neue Montreal"/>
                <a:ea typeface="Neue Montreal"/>
                <a:cs typeface="Neue Montreal"/>
                <a:sym typeface="Neue Montreal"/>
              </a:rPr>
              <a:t>, provide a </a:t>
            </a:r>
            <a:r>
              <a:rPr lang="en-US" sz="4000">
                <a:solidFill>
                  <a:srgbClr val="F42C44"/>
                </a:solidFill>
                <a:latin typeface="Neue Montreal"/>
                <a:ea typeface="Neue Montreal"/>
                <a:cs typeface="Neue Montreal"/>
                <a:sym typeface="Neue Montreal"/>
              </a:rPr>
              <a:t>safe, inclusive learning environment for all children</a:t>
            </a:r>
            <a:r>
              <a:rPr lang="en-US" sz="4000">
                <a:solidFill>
                  <a:srgbClr val="000000"/>
                </a:solidFill>
                <a:latin typeface="Neue Montreal"/>
                <a:ea typeface="Neue Montreal"/>
                <a:cs typeface="Neue Montreal"/>
                <a:sym typeface="Neue Montreal"/>
              </a:rPr>
              <a:t>, and </a:t>
            </a:r>
            <a:r>
              <a:rPr lang="en-US" sz="4000">
                <a:solidFill>
                  <a:srgbClr val="F42C44"/>
                </a:solidFill>
                <a:latin typeface="Neue Montreal"/>
                <a:ea typeface="Neue Montreal"/>
                <a:cs typeface="Neue Montreal"/>
                <a:sym typeface="Neue Montreal"/>
              </a:rPr>
              <a:t>offer essential community services</a:t>
            </a:r>
            <a:r>
              <a:rPr lang="en-US" sz="4000">
                <a:solidFill>
                  <a:srgbClr val="000000"/>
                </a:solidFill>
                <a:latin typeface="Neue Montreal"/>
                <a:ea typeface="Neue Montreal"/>
                <a:cs typeface="Neue Montreal"/>
                <a:sym typeface="Neue Montreal"/>
              </a:rPr>
              <a:t> like healthcare, adult education, and extracurricular activities. Public education is associated with healthier, longer lives, reducing the long-term public burden on social services, and community health.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182550" y="-364769"/>
            <a:ext cx="2277915" cy="2966430"/>
            <a:chOff x="0" y="0"/>
            <a:chExt cx="599945" cy="781282"/>
          </a:xfrm>
        </p:grpSpPr>
        <p:sp>
          <p:nvSpPr>
            <p:cNvPr id="4" name="Freeform 4"/>
            <p:cNvSpPr/>
            <p:nvPr/>
          </p:nvSpPr>
          <p:spPr>
            <a:xfrm>
              <a:off x="0" y="0"/>
              <a:ext cx="599945" cy="781282"/>
            </a:xfrm>
            <a:custGeom>
              <a:avLst/>
              <a:gdLst/>
              <a:ahLst/>
              <a:cxnLst/>
              <a:rect l="l" t="t" r="r" b="b"/>
              <a:pathLst>
                <a:path w="599945" h="781282">
                  <a:moveTo>
                    <a:pt x="0" y="0"/>
                  </a:moveTo>
                  <a:lnTo>
                    <a:pt x="599945" y="0"/>
                  </a:lnTo>
                  <a:lnTo>
                    <a:pt x="599945"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599945"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481869" y="739892"/>
            <a:ext cx="812569" cy="577616"/>
          </a:xfrm>
          <a:custGeom>
            <a:avLst/>
            <a:gdLst/>
            <a:ahLst/>
            <a:cxnLst/>
            <a:rect l="l" t="t" r="r" b="b"/>
            <a:pathLst>
              <a:path w="812569" h="577616">
                <a:moveTo>
                  <a:pt x="0" y="0"/>
                </a:moveTo>
                <a:lnTo>
                  <a:pt x="812569" y="0"/>
                </a:lnTo>
                <a:lnTo>
                  <a:pt x="812569" y="577616"/>
                </a:lnTo>
                <a:lnTo>
                  <a:pt x="0" y="577616"/>
                </a:lnTo>
                <a:lnTo>
                  <a:pt x="0" y="0"/>
                </a:lnTo>
                <a:close/>
              </a:path>
            </a:pathLst>
          </a:custGeom>
          <a:blipFill>
            <a:blip r:embed="rId3">
              <a:extLst>
                <a:ext uri="{96DAC541-7B7A-43D3-8B79-37D633B846F1}">
                  <asvg:svgBlip xmlns:asvg="http://schemas.microsoft.com/office/drawing/2016/SVG/main" r:embed="rId4"/>
                </a:ext>
              </a:extLst>
            </a:blip>
            <a:stretch>
              <a:fillRect t="-38019" r="-85552"/>
            </a:stretch>
          </a:blipFill>
        </p:spPr>
      </p:sp>
      <p:sp>
        <p:nvSpPr>
          <p:cNvPr id="7" name="Freeform 7"/>
          <p:cNvSpPr/>
          <p:nvPr/>
        </p:nvSpPr>
        <p:spPr>
          <a:xfrm>
            <a:off x="1146724" y="848834"/>
            <a:ext cx="3345533" cy="3056413"/>
          </a:xfrm>
          <a:custGeom>
            <a:avLst/>
            <a:gdLst/>
            <a:ahLst/>
            <a:cxnLst/>
            <a:rect l="l" t="t" r="r" b="b"/>
            <a:pathLst>
              <a:path w="3345533" h="3056413">
                <a:moveTo>
                  <a:pt x="0" y="0"/>
                </a:moveTo>
                <a:lnTo>
                  <a:pt x="3345533" y="0"/>
                </a:lnTo>
                <a:lnTo>
                  <a:pt x="3345533" y="3056413"/>
                </a:lnTo>
                <a:lnTo>
                  <a:pt x="0" y="3056413"/>
                </a:lnTo>
                <a:lnTo>
                  <a:pt x="0" y="0"/>
                </a:lnTo>
                <a:close/>
              </a:path>
            </a:pathLst>
          </a:custGeom>
          <a:blipFill>
            <a:blip r:embed="rId5"/>
            <a:stretch>
              <a:fillRect/>
            </a:stretch>
          </a:blipFill>
        </p:spPr>
      </p:sp>
      <p:sp>
        <p:nvSpPr>
          <p:cNvPr id="8" name="TextBox 8"/>
          <p:cNvSpPr txBox="1"/>
          <p:nvPr/>
        </p:nvSpPr>
        <p:spPr>
          <a:xfrm>
            <a:off x="5403431" y="504236"/>
            <a:ext cx="11078438" cy="2097424"/>
          </a:xfrm>
          <a:prstGeom prst="rect">
            <a:avLst/>
          </a:prstGeom>
        </p:spPr>
        <p:txBody>
          <a:bodyPr lIns="0" tIns="0" rIns="0" bIns="0" rtlCol="0" anchor="t">
            <a:spAutoFit/>
          </a:bodyPr>
          <a:lstStyle/>
          <a:p>
            <a:pPr algn="l">
              <a:lnSpc>
                <a:spcPts val="8414"/>
              </a:lnSpc>
              <a:spcBef>
                <a:spcPct val="0"/>
              </a:spcBef>
            </a:pPr>
            <a:r>
              <a:rPr lang="en-US" sz="6010">
                <a:solidFill>
                  <a:srgbClr val="000000"/>
                </a:solidFill>
                <a:latin typeface="Neue Montreal"/>
                <a:ea typeface="Neue Montreal"/>
                <a:cs typeface="Neue Montreal"/>
                <a:sym typeface="Neue Montreal"/>
              </a:rPr>
              <a:t>Governor’s Budget and Proposed General Assembly Actions</a:t>
            </a:r>
          </a:p>
        </p:txBody>
      </p:sp>
      <p:sp>
        <p:nvSpPr>
          <p:cNvPr id="9" name="TextBox 9"/>
          <p:cNvSpPr txBox="1"/>
          <p:nvPr/>
        </p:nvSpPr>
        <p:spPr>
          <a:xfrm>
            <a:off x="992288" y="4490273"/>
            <a:ext cx="7468177" cy="653227"/>
          </a:xfrm>
          <a:prstGeom prst="rect">
            <a:avLst/>
          </a:prstGeom>
        </p:spPr>
        <p:txBody>
          <a:bodyPr lIns="0" tIns="0" rIns="0" bIns="0" rtlCol="0" anchor="t">
            <a:spAutoFit/>
          </a:bodyPr>
          <a:lstStyle/>
          <a:p>
            <a:pPr algn="l">
              <a:lnSpc>
                <a:spcPts val="5284"/>
              </a:lnSpc>
            </a:pPr>
            <a:r>
              <a:rPr lang="en-US" sz="4064">
                <a:solidFill>
                  <a:srgbClr val="000000"/>
                </a:solidFill>
                <a:latin typeface="Neue Montreal"/>
                <a:ea typeface="Neue Montreal"/>
                <a:cs typeface="Neue Montreal"/>
                <a:sym typeface="Neue Montreal"/>
              </a:rPr>
              <a:t>SOQ Programs  $3,341,818</a:t>
            </a:r>
          </a:p>
        </p:txBody>
      </p:sp>
      <p:sp>
        <p:nvSpPr>
          <p:cNvPr id="10" name="TextBox 10"/>
          <p:cNvSpPr txBox="1"/>
          <p:nvPr/>
        </p:nvSpPr>
        <p:spPr>
          <a:xfrm>
            <a:off x="5705636" y="2702602"/>
            <a:ext cx="7008906" cy="582930"/>
          </a:xfrm>
          <a:prstGeom prst="rect">
            <a:avLst/>
          </a:prstGeom>
        </p:spPr>
        <p:txBody>
          <a:bodyPr lIns="0" tIns="0" rIns="0" bIns="0" rtlCol="0" anchor="t">
            <a:spAutoFit/>
          </a:bodyPr>
          <a:lstStyle/>
          <a:p>
            <a:pPr algn="l">
              <a:lnSpc>
                <a:spcPts val="4680"/>
              </a:lnSpc>
            </a:pPr>
            <a:r>
              <a:rPr lang="en-US" sz="3600">
                <a:solidFill>
                  <a:srgbClr val="000000"/>
                </a:solidFill>
                <a:latin typeface="Neue Montreal"/>
                <a:ea typeface="Neue Montreal"/>
                <a:cs typeface="Neue Montreal"/>
                <a:sym typeface="Neue Montreal"/>
              </a:rPr>
              <a:t>1st Year of the Biennium</a:t>
            </a:r>
          </a:p>
        </p:txBody>
      </p:sp>
      <p:sp>
        <p:nvSpPr>
          <p:cNvPr id="11" name="TextBox 11"/>
          <p:cNvSpPr txBox="1"/>
          <p:nvPr/>
        </p:nvSpPr>
        <p:spPr>
          <a:xfrm>
            <a:off x="4799689" y="5588660"/>
            <a:ext cx="8820800" cy="653227"/>
          </a:xfrm>
          <a:prstGeom prst="rect">
            <a:avLst/>
          </a:prstGeom>
        </p:spPr>
        <p:txBody>
          <a:bodyPr lIns="0" tIns="0" rIns="0" bIns="0" rtlCol="0" anchor="t">
            <a:spAutoFit/>
          </a:bodyPr>
          <a:lstStyle/>
          <a:p>
            <a:pPr algn="l">
              <a:lnSpc>
                <a:spcPts val="5284"/>
              </a:lnSpc>
            </a:pPr>
            <a:r>
              <a:rPr lang="en-US" sz="4064">
                <a:solidFill>
                  <a:srgbClr val="000000"/>
                </a:solidFill>
                <a:latin typeface="Neue Montreal"/>
                <a:ea typeface="Neue Montreal"/>
                <a:cs typeface="Neue Montreal"/>
                <a:sym typeface="Neue Montreal"/>
              </a:rPr>
              <a:t>Incentive Programs  &lt;$2,404,683&gt;</a:t>
            </a:r>
          </a:p>
        </p:txBody>
      </p:sp>
      <p:sp>
        <p:nvSpPr>
          <p:cNvPr id="12" name="TextBox 12"/>
          <p:cNvSpPr txBox="1"/>
          <p:nvPr/>
        </p:nvSpPr>
        <p:spPr>
          <a:xfrm>
            <a:off x="210836" y="6899111"/>
            <a:ext cx="8562842" cy="653227"/>
          </a:xfrm>
          <a:prstGeom prst="rect">
            <a:avLst/>
          </a:prstGeom>
        </p:spPr>
        <p:txBody>
          <a:bodyPr lIns="0" tIns="0" rIns="0" bIns="0" rtlCol="0" anchor="t">
            <a:spAutoFit/>
          </a:bodyPr>
          <a:lstStyle/>
          <a:p>
            <a:pPr algn="l">
              <a:lnSpc>
                <a:spcPts val="5284"/>
              </a:lnSpc>
            </a:pPr>
            <a:r>
              <a:rPr lang="en-US" sz="4064">
                <a:solidFill>
                  <a:srgbClr val="000000"/>
                </a:solidFill>
                <a:latin typeface="Neue Montreal"/>
                <a:ea typeface="Neue Montreal"/>
                <a:cs typeface="Neue Montreal"/>
                <a:sym typeface="Neue Montreal"/>
              </a:rPr>
              <a:t>Categorical Programs </a:t>
            </a:r>
            <a:r>
              <a:rPr lang="en-US" sz="4064">
                <a:solidFill>
                  <a:srgbClr val="F42C44"/>
                </a:solidFill>
                <a:latin typeface="Neue Montreal"/>
                <a:ea typeface="Neue Montreal"/>
                <a:cs typeface="Neue Montreal"/>
                <a:sym typeface="Neue Montreal"/>
              </a:rPr>
              <a:t>  </a:t>
            </a:r>
            <a:r>
              <a:rPr lang="en-US" sz="4064">
                <a:solidFill>
                  <a:srgbClr val="000000"/>
                </a:solidFill>
                <a:latin typeface="Neue Montreal"/>
                <a:ea typeface="Neue Montreal"/>
                <a:cs typeface="Neue Montreal"/>
                <a:sym typeface="Neue Montreal"/>
              </a:rPr>
              <a:t>&lt;$114,572&gt;</a:t>
            </a:r>
          </a:p>
        </p:txBody>
      </p:sp>
      <p:sp>
        <p:nvSpPr>
          <p:cNvPr id="13" name="TextBox 13"/>
          <p:cNvSpPr txBox="1"/>
          <p:nvPr/>
        </p:nvSpPr>
        <p:spPr>
          <a:xfrm>
            <a:off x="8741872" y="4479967"/>
            <a:ext cx="9546128" cy="653227"/>
          </a:xfrm>
          <a:prstGeom prst="rect">
            <a:avLst/>
          </a:prstGeom>
        </p:spPr>
        <p:txBody>
          <a:bodyPr lIns="0" tIns="0" rIns="0" bIns="0" rtlCol="0" anchor="t">
            <a:spAutoFit/>
          </a:bodyPr>
          <a:lstStyle/>
          <a:p>
            <a:pPr algn="l">
              <a:lnSpc>
                <a:spcPts val="5284"/>
              </a:lnSpc>
            </a:pPr>
            <a:r>
              <a:rPr lang="en-US" sz="4064">
                <a:solidFill>
                  <a:srgbClr val="000000"/>
                </a:solidFill>
                <a:latin typeface="Neue Montreal"/>
                <a:ea typeface="Neue Montreal"/>
                <a:cs typeface="Neue Montreal"/>
                <a:sym typeface="Neue Montreal"/>
              </a:rPr>
              <a:t>Lottery Funded Programs  $1,612,399</a:t>
            </a:r>
          </a:p>
        </p:txBody>
      </p:sp>
      <p:sp>
        <p:nvSpPr>
          <p:cNvPr id="14" name="TextBox 14"/>
          <p:cNvSpPr txBox="1"/>
          <p:nvPr/>
        </p:nvSpPr>
        <p:spPr>
          <a:xfrm>
            <a:off x="9210089" y="6899111"/>
            <a:ext cx="7993078" cy="653227"/>
          </a:xfrm>
          <a:prstGeom prst="rect">
            <a:avLst/>
          </a:prstGeom>
        </p:spPr>
        <p:txBody>
          <a:bodyPr lIns="0" tIns="0" rIns="0" bIns="0" rtlCol="0" anchor="t">
            <a:spAutoFit/>
          </a:bodyPr>
          <a:lstStyle/>
          <a:p>
            <a:pPr algn="l">
              <a:lnSpc>
                <a:spcPts val="5284"/>
              </a:lnSpc>
            </a:pPr>
            <a:r>
              <a:rPr lang="en-US" sz="4064">
                <a:solidFill>
                  <a:srgbClr val="000000"/>
                </a:solidFill>
                <a:latin typeface="Neue Montreal"/>
                <a:ea typeface="Neue Montreal"/>
                <a:cs typeface="Neue Montreal"/>
                <a:sym typeface="Neue Montreal"/>
              </a:rPr>
              <a:t>Other State Funds  &lt;$60,509&gt;</a:t>
            </a:r>
          </a:p>
        </p:txBody>
      </p:sp>
      <p:sp>
        <p:nvSpPr>
          <p:cNvPr id="15" name="TextBox 15"/>
          <p:cNvSpPr txBox="1"/>
          <p:nvPr/>
        </p:nvSpPr>
        <p:spPr>
          <a:xfrm>
            <a:off x="2324470" y="8535489"/>
            <a:ext cx="16533938" cy="811977"/>
          </a:xfrm>
          <a:prstGeom prst="rect">
            <a:avLst/>
          </a:prstGeom>
        </p:spPr>
        <p:txBody>
          <a:bodyPr lIns="0" tIns="0" rIns="0" bIns="0" rtlCol="0" anchor="t">
            <a:spAutoFit/>
          </a:bodyPr>
          <a:lstStyle/>
          <a:p>
            <a:pPr algn="l">
              <a:lnSpc>
                <a:spcPts val="6584"/>
              </a:lnSpc>
            </a:pPr>
            <a:r>
              <a:rPr lang="en-US" sz="5064">
                <a:solidFill>
                  <a:srgbClr val="000000"/>
                </a:solidFill>
                <a:latin typeface="Neue Montreal"/>
                <a:ea typeface="Neue Montreal"/>
                <a:cs typeface="Neue Montreal"/>
                <a:sym typeface="Neue Montreal"/>
              </a:rPr>
              <a:t>Total Increase in State Revenue $2,374,453</a:t>
            </a:r>
          </a:p>
        </p:txBody>
      </p:sp>
      <p:sp>
        <p:nvSpPr>
          <p:cNvPr id="16" name="TextBox 16"/>
          <p:cNvSpPr txBox="1"/>
          <p:nvPr/>
        </p:nvSpPr>
        <p:spPr>
          <a:xfrm>
            <a:off x="5692733" y="3209332"/>
            <a:ext cx="3257550" cy="622935"/>
          </a:xfrm>
          <a:prstGeom prst="rect">
            <a:avLst/>
          </a:prstGeom>
        </p:spPr>
        <p:txBody>
          <a:bodyPr lIns="0" tIns="0" rIns="0" bIns="0" rtlCol="0" anchor="t">
            <a:spAutoFit/>
          </a:bodyPr>
          <a:lstStyle/>
          <a:p>
            <a:pPr algn="ctr">
              <a:lnSpc>
                <a:spcPts val="5039"/>
              </a:lnSpc>
            </a:pPr>
            <a:r>
              <a:rPr lang="en-US" sz="3599">
                <a:solidFill>
                  <a:srgbClr val="000000"/>
                </a:solidFill>
                <a:latin typeface="Neue Montreal"/>
                <a:ea typeface="Neue Montreal"/>
                <a:cs typeface="Neue Montreal"/>
                <a:sym typeface="Neue Montreal"/>
              </a:rPr>
              <a:t>Enrollment:  3875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182550" y="-364769"/>
            <a:ext cx="2277915" cy="2966430"/>
            <a:chOff x="0" y="0"/>
            <a:chExt cx="599945" cy="781282"/>
          </a:xfrm>
        </p:grpSpPr>
        <p:sp>
          <p:nvSpPr>
            <p:cNvPr id="4" name="Freeform 4"/>
            <p:cNvSpPr/>
            <p:nvPr/>
          </p:nvSpPr>
          <p:spPr>
            <a:xfrm>
              <a:off x="0" y="0"/>
              <a:ext cx="599945" cy="781282"/>
            </a:xfrm>
            <a:custGeom>
              <a:avLst/>
              <a:gdLst/>
              <a:ahLst/>
              <a:cxnLst/>
              <a:rect l="l" t="t" r="r" b="b"/>
              <a:pathLst>
                <a:path w="599945" h="781282">
                  <a:moveTo>
                    <a:pt x="0" y="0"/>
                  </a:moveTo>
                  <a:lnTo>
                    <a:pt x="599945" y="0"/>
                  </a:lnTo>
                  <a:lnTo>
                    <a:pt x="599945"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599945" cy="819382"/>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Neue Montreal"/>
                  <a:ea typeface="Neue Montreal"/>
                  <a:cs typeface="Neue Montreal"/>
                  <a:sym typeface="Neue Montreal"/>
                </a:rPr>
                <a:t> </a:t>
              </a:r>
            </a:p>
          </p:txBody>
        </p:sp>
      </p:grpSp>
      <p:sp>
        <p:nvSpPr>
          <p:cNvPr id="6" name="Freeform 6"/>
          <p:cNvSpPr/>
          <p:nvPr/>
        </p:nvSpPr>
        <p:spPr>
          <a:xfrm>
            <a:off x="16481869" y="739892"/>
            <a:ext cx="812569" cy="577616"/>
          </a:xfrm>
          <a:custGeom>
            <a:avLst/>
            <a:gdLst/>
            <a:ahLst/>
            <a:cxnLst/>
            <a:rect l="l" t="t" r="r" b="b"/>
            <a:pathLst>
              <a:path w="812569" h="577616">
                <a:moveTo>
                  <a:pt x="0" y="0"/>
                </a:moveTo>
                <a:lnTo>
                  <a:pt x="812569" y="0"/>
                </a:lnTo>
                <a:lnTo>
                  <a:pt x="812569" y="577616"/>
                </a:lnTo>
                <a:lnTo>
                  <a:pt x="0" y="577616"/>
                </a:lnTo>
                <a:lnTo>
                  <a:pt x="0" y="0"/>
                </a:lnTo>
                <a:close/>
              </a:path>
            </a:pathLst>
          </a:custGeom>
          <a:blipFill>
            <a:blip r:embed="rId3">
              <a:extLst>
                <a:ext uri="{96DAC541-7B7A-43D3-8B79-37D633B846F1}">
                  <asvg:svgBlip xmlns:asvg="http://schemas.microsoft.com/office/drawing/2016/SVG/main" r:embed="rId4"/>
                </a:ext>
              </a:extLst>
            </a:blip>
            <a:stretch>
              <a:fillRect t="-38019" r="-85552"/>
            </a:stretch>
          </a:blipFill>
        </p:spPr>
      </p:sp>
      <p:sp>
        <p:nvSpPr>
          <p:cNvPr id="7" name="TextBox 7"/>
          <p:cNvSpPr txBox="1"/>
          <p:nvPr/>
        </p:nvSpPr>
        <p:spPr>
          <a:xfrm>
            <a:off x="678053" y="914400"/>
            <a:ext cx="17072414" cy="962660"/>
          </a:xfrm>
          <a:prstGeom prst="rect">
            <a:avLst/>
          </a:prstGeom>
        </p:spPr>
        <p:txBody>
          <a:bodyPr lIns="0" tIns="0" rIns="0" bIns="0" rtlCol="0" anchor="t">
            <a:spAutoFit/>
          </a:bodyPr>
          <a:lstStyle/>
          <a:p>
            <a:pPr algn="l">
              <a:lnSpc>
                <a:spcPts val="7840"/>
              </a:lnSpc>
              <a:spcBef>
                <a:spcPct val="0"/>
              </a:spcBef>
            </a:pPr>
            <a:r>
              <a:rPr lang="en-US" sz="5600">
                <a:solidFill>
                  <a:srgbClr val="000000"/>
                </a:solidFill>
                <a:latin typeface="Neue Montreal"/>
                <a:ea typeface="Neue Montreal"/>
                <a:cs typeface="Neue Montreal"/>
                <a:sym typeface="Neue Montreal"/>
              </a:rPr>
              <a:t>State Revenue Over Time</a:t>
            </a:r>
          </a:p>
        </p:txBody>
      </p:sp>
      <p:sp>
        <p:nvSpPr>
          <p:cNvPr id="8" name="TextBox 8"/>
          <p:cNvSpPr txBox="1"/>
          <p:nvPr/>
        </p:nvSpPr>
        <p:spPr>
          <a:xfrm>
            <a:off x="678053" y="2017494"/>
            <a:ext cx="9220297" cy="654047"/>
          </a:xfrm>
          <a:prstGeom prst="rect">
            <a:avLst/>
          </a:prstGeom>
        </p:spPr>
        <p:txBody>
          <a:bodyPr lIns="0" tIns="0" rIns="0" bIns="0" rtlCol="0" anchor="t">
            <a:spAutoFit/>
          </a:bodyPr>
          <a:lstStyle/>
          <a:p>
            <a:pPr algn="l">
              <a:lnSpc>
                <a:spcPts val="5200"/>
              </a:lnSpc>
            </a:pPr>
            <a:r>
              <a:rPr lang="en-US" sz="4000">
                <a:solidFill>
                  <a:srgbClr val="000000"/>
                </a:solidFill>
                <a:latin typeface="Neue Montreal"/>
                <a:ea typeface="Neue Montreal"/>
                <a:cs typeface="Neue Montreal"/>
                <a:sym typeface="Neue Montreal"/>
              </a:rPr>
              <a:t>State Funding Increases to DCPS</a:t>
            </a:r>
          </a:p>
        </p:txBody>
      </p:sp>
      <p:sp>
        <p:nvSpPr>
          <p:cNvPr id="9" name="TextBox 9"/>
          <p:cNvSpPr txBox="1"/>
          <p:nvPr/>
        </p:nvSpPr>
        <p:spPr>
          <a:xfrm>
            <a:off x="1023556" y="2983471"/>
            <a:ext cx="16381408" cy="6654007"/>
          </a:xfrm>
          <a:prstGeom prst="rect">
            <a:avLst/>
          </a:prstGeom>
        </p:spPr>
        <p:txBody>
          <a:bodyPr lIns="0" tIns="0" rIns="0" bIns="0" rtlCol="0" anchor="t">
            <a:spAutoFit/>
          </a:bodyPr>
          <a:lstStyle/>
          <a:p>
            <a:pPr algn="l">
              <a:lnSpc>
                <a:spcPts val="5284"/>
              </a:lnSpc>
            </a:pPr>
            <a:endParaRPr/>
          </a:p>
          <a:p>
            <a:pPr algn="l">
              <a:lnSpc>
                <a:spcPts val="5284"/>
              </a:lnSpc>
            </a:pPr>
            <a:r>
              <a:rPr lang="en-US" sz="4064">
                <a:solidFill>
                  <a:srgbClr val="000000"/>
                </a:solidFill>
                <a:latin typeface="Neue Montreal"/>
                <a:ea typeface="Neue Montreal"/>
                <a:cs typeface="Neue Montreal"/>
                <a:sym typeface="Neue Montreal"/>
              </a:rPr>
              <a:t>                                                                     Based On:</a:t>
            </a:r>
          </a:p>
          <a:p>
            <a:pPr algn="l">
              <a:lnSpc>
                <a:spcPts val="5284"/>
              </a:lnSpc>
            </a:pPr>
            <a:r>
              <a:rPr lang="en-US" sz="4064">
                <a:solidFill>
                  <a:srgbClr val="000000"/>
                </a:solidFill>
                <a:latin typeface="Neue Montreal"/>
                <a:ea typeface="Neue Montreal"/>
                <a:cs typeface="Neue Montreal"/>
                <a:sym typeface="Neue Montreal"/>
              </a:rPr>
              <a:t>      FY21:  $31,864,457                            4,250 Students</a:t>
            </a:r>
          </a:p>
          <a:p>
            <a:pPr algn="l">
              <a:lnSpc>
                <a:spcPts val="5284"/>
              </a:lnSpc>
            </a:pPr>
            <a:r>
              <a:rPr lang="en-US" sz="4064">
                <a:solidFill>
                  <a:srgbClr val="000000"/>
                </a:solidFill>
                <a:latin typeface="Neue Montreal"/>
                <a:ea typeface="Neue Montreal"/>
                <a:cs typeface="Neue Montreal"/>
                <a:sym typeface="Neue Montreal"/>
              </a:rPr>
              <a:t>      FY22:  $33,294,935  (4.49%)         4,150 Students</a:t>
            </a:r>
          </a:p>
          <a:p>
            <a:pPr algn="l">
              <a:lnSpc>
                <a:spcPts val="5284"/>
              </a:lnSpc>
            </a:pPr>
            <a:r>
              <a:rPr lang="en-US" sz="4064">
                <a:solidFill>
                  <a:srgbClr val="000000"/>
                </a:solidFill>
                <a:latin typeface="Neue Montreal"/>
                <a:ea typeface="Neue Montreal"/>
                <a:cs typeface="Neue Montreal"/>
                <a:sym typeface="Neue Montreal"/>
              </a:rPr>
              <a:t>      FY23:  $36,870,718  (10.74%)         4,100 Students</a:t>
            </a:r>
          </a:p>
          <a:p>
            <a:pPr algn="l">
              <a:lnSpc>
                <a:spcPts val="5284"/>
              </a:lnSpc>
            </a:pPr>
            <a:r>
              <a:rPr lang="en-US" sz="4064">
                <a:solidFill>
                  <a:srgbClr val="000000"/>
                </a:solidFill>
                <a:latin typeface="Neue Montreal"/>
                <a:ea typeface="Neue Montreal"/>
                <a:cs typeface="Neue Montreal"/>
                <a:sym typeface="Neue Montreal"/>
              </a:rPr>
              <a:t>      FY24:  $38,567,332  (4.6%)            4,100 Students</a:t>
            </a:r>
          </a:p>
          <a:p>
            <a:pPr algn="l">
              <a:lnSpc>
                <a:spcPts val="5284"/>
              </a:lnSpc>
            </a:pPr>
            <a:r>
              <a:rPr lang="en-US" sz="4064">
                <a:solidFill>
                  <a:srgbClr val="000000"/>
                </a:solidFill>
                <a:latin typeface="Neue Montreal"/>
                <a:ea typeface="Neue Montreal"/>
                <a:cs typeface="Neue Montreal"/>
                <a:sym typeface="Neue Montreal"/>
              </a:rPr>
              <a:t>      FY25:  $44,025,957  (14.15%)         4,100 Students</a:t>
            </a:r>
          </a:p>
          <a:p>
            <a:pPr algn="l">
              <a:lnSpc>
                <a:spcPts val="5284"/>
              </a:lnSpc>
            </a:pPr>
            <a:r>
              <a:rPr lang="en-US" sz="4064">
                <a:solidFill>
                  <a:srgbClr val="000000"/>
                </a:solidFill>
                <a:latin typeface="Neue Montreal"/>
                <a:ea typeface="Neue Montreal"/>
                <a:cs typeface="Neue Montreal"/>
                <a:sym typeface="Neue Montreal"/>
              </a:rPr>
              <a:t>      FY26:  $44,140,710  (.32%)              3,975 Students</a:t>
            </a:r>
          </a:p>
          <a:p>
            <a:pPr algn="l">
              <a:lnSpc>
                <a:spcPts val="5277"/>
              </a:lnSpc>
            </a:pPr>
            <a:r>
              <a:rPr lang="en-US" sz="4059">
                <a:solidFill>
                  <a:srgbClr val="000000"/>
                </a:solidFill>
                <a:latin typeface="Neue Montreal"/>
                <a:ea typeface="Neue Montreal"/>
                <a:cs typeface="Neue Montreal"/>
                <a:sym typeface="Neue Montreal"/>
              </a:rPr>
              <a:t>     *FY27:  $46,515,162  (5.38%)            3,875 Students   </a:t>
            </a:r>
          </a:p>
          <a:p>
            <a:pPr algn="l">
              <a:lnSpc>
                <a:spcPts val="5277"/>
              </a:lnSpc>
            </a:pPr>
            <a:r>
              <a:rPr lang="en-US" sz="4059">
                <a:solidFill>
                  <a:srgbClr val="000000"/>
                </a:solidFill>
                <a:latin typeface="Neue Montreal"/>
                <a:ea typeface="Neue Montreal"/>
                <a:cs typeface="Neue Montreal"/>
                <a:sym typeface="Neue Montreal"/>
              </a:rPr>
              <a:t>*Includes Proposed Changes</a:t>
            </a:r>
          </a:p>
        </p:txBody>
      </p:sp>
      <p:sp>
        <p:nvSpPr>
          <p:cNvPr id="10" name="Freeform 10"/>
          <p:cNvSpPr/>
          <p:nvPr/>
        </p:nvSpPr>
        <p:spPr>
          <a:xfrm>
            <a:off x="9898351" y="536913"/>
            <a:ext cx="3345533" cy="3056413"/>
          </a:xfrm>
          <a:custGeom>
            <a:avLst/>
            <a:gdLst/>
            <a:ahLst/>
            <a:cxnLst/>
            <a:rect l="l" t="t" r="r" b="b"/>
            <a:pathLst>
              <a:path w="3345533" h="3056413">
                <a:moveTo>
                  <a:pt x="0" y="0"/>
                </a:moveTo>
                <a:lnTo>
                  <a:pt x="3345533" y="0"/>
                </a:lnTo>
                <a:lnTo>
                  <a:pt x="3345533" y="3056413"/>
                </a:lnTo>
                <a:lnTo>
                  <a:pt x="0" y="3056413"/>
                </a:lnTo>
                <a:lnTo>
                  <a:pt x="0" y="0"/>
                </a:lnTo>
                <a:close/>
              </a:path>
            </a:pathLst>
          </a:custGeom>
          <a:blipFill>
            <a:blip r:embed="rId5"/>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182550" y="-364769"/>
            <a:ext cx="2277915" cy="2966430"/>
            <a:chOff x="0" y="0"/>
            <a:chExt cx="599945" cy="781282"/>
          </a:xfrm>
        </p:grpSpPr>
        <p:sp>
          <p:nvSpPr>
            <p:cNvPr id="4" name="Freeform 4"/>
            <p:cNvSpPr/>
            <p:nvPr/>
          </p:nvSpPr>
          <p:spPr>
            <a:xfrm>
              <a:off x="0" y="0"/>
              <a:ext cx="599945" cy="781282"/>
            </a:xfrm>
            <a:custGeom>
              <a:avLst/>
              <a:gdLst/>
              <a:ahLst/>
              <a:cxnLst/>
              <a:rect l="l" t="t" r="r" b="b"/>
              <a:pathLst>
                <a:path w="599945" h="781282">
                  <a:moveTo>
                    <a:pt x="0" y="0"/>
                  </a:moveTo>
                  <a:lnTo>
                    <a:pt x="599945" y="0"/>
                  </a:lnTo>
                  <a:lnTo>
                    <a:pt x="599945"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599945"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481869" y="739892"/>
            <a:ext cx="812569" cy="577616"/>
          </a:xfrm>
          <a:custGeom>
            <a:avLst/>
            <a:gdLst/>
            <a:ahLst/>
            <a:cxnLst/>
            <a:rect l="l" t="t" r="r" b="b"/>
            <a:pathLst>
              <a:path w="812569" h="577616">
                <a:moveTo>
                  <a:pt x="0" y="0"/>
                </a:moveTo>
                <a:lnTo>
                  <a:pt x="812569" y="0"/>
                </a:lnTo>
                <a:lnTo>
                  <a:pt x="812569" y="577616"/>
                </a:lnTo>
                <a:lnTo>
                  <a:pt x="0" y="577616"/>
                </a:lnTo>
                <a:lnTo>
                  <a:pt x="0" y="0"/>
                </a:lnTo>
                <a:close/>
              </a:path>
            </a:pathLst>
          </a:custGeom>
          <a:blipFill>
            <a:blip r:embed="rId3">
              <a:extLst>
                <a:ext uri="{96DAC541-7B7A-43D3-8B79-37D633B846F1}">
                  <asvg:svgBlip xmlns:asvg="http://schemas.microsoft.com/office/drawing/2016/SVG/main" r:embed="rId4"/>
                </a:ext>
              </a:extLst>
            </a:blip>
            <a:stretch>
              <a:fillRect t="-38019" r="-85552"/>
            </a:stretch>
          </a:blipFill>
        </p:spPr>
      </p:sp>
      <p:sp>
        <p:nvSpPr>
          <p:cNvPr id="7" name="TextBox 7"/>
          <p:cNvSpPr txBox="1"/>
          <p:nvPr/>
        </p:nvSpPr>
        <p:spPr>
          <a:xfrm>
            <a:off x="1038225" y="3608561"/>
            <a:ext cx="7700252" cy="5320477"/>
          </a:xfrm>
          <a:prstGeom prst="rect">
            <a:avLst/>
          </a:prstGeom>
        </p:spPr>
        <p:txBody>
          <a:bodyPr lIns="0" tIns="0" rIns="0" bIns="0" rtlCol="0" anchor="t">
            <a:spAutoFit/>
          </a:bodyPr>
          <a:lstStyle/>
          <a:p>
            <a:pPr algn="l">
              <a:lnSpc>
                <a:spcPts val="5284"/>
              </a:lnSpc>
            </a:pPr>
            <a:r>
              <a:rPr lang="en-US" sz="4064">
                <a:solidFill>
                  <a:srgbClr val="000000"/>
                </a:solidFill>
                <a:latin typeface="Neue Montreal"/>
                <a:ea typeface="Neue Montreal"/>
                <a:cs typeface="Neue Montreal"/>
                <a:sym typeface="Neue Montreal"/>
              </a:rPr>
              <a:t>State SOQ-funded pay raises:</a:t>
            </a:r>
          </a:p>
          <a:p>
            <a:pPr algn="l">
              <a:lnSpc>
                <a:spcPts val="5284"/>
              </a:lnSpc>
            </a:pPr>
            <a:r>
              <a:rPr lang="en-US" sz="4064">
                <a:solidFill>
                  <a:srgbClr val="000000"/>
                </a:solidFill>
                <a:latin typeface="Neue Montreal"/>
                <a:ea typeface="Neue Montreal"/>
                <a:cs typeface="Neue Montreal"/>
                <a:sym typeface="Neue Montreal"/>
              </a:rPr>
              <a:t>FY21:  0%</a:t>
            </a:r>
          </a:p>
          <a:p>
            <a:pPr algn="l">
              <a:lnSpc>
                <a:spcPts val="5284"/>
              </a:lnSpc>
            </a:pPr>
            <a:r>
              <a:rPr lang="en-US" sz="4064">
                <a:solidFill>
                  <a:srgbClr val="000000"/>
                </a:solidFill>
                <a:latin typeface="Neue Montreal"/>
                <a:ea typeface="Neue Montreal"/>
                <a:cs typeface="Neue Montreal"/>
                <a:sym typeface="Neue Montreal"/>
              </a:rPr>
              <a:t>FY22:  5%</a:t>
            </a:r>
          </a:p>
          <a:p>
            <a:pPr algn="l">
              <a:lnSpc>
                <a:spcPts val="5284"/>
              </a:lnSpc>
            </a:pPr>
            <a:r>
              <a:rPr lang="en-US" sz="4064">
                <a:solidFill>
                  <a:srgbClr val="000000"/>
                </a:solidFill>
                <a:latin typeface="Neue Montreal"/>
                <a:ea typeface="Neue Montreal"/>
                <a:cs typeface="Neue Montreal"/>
                <a:sym typeface="Neue Montreal"/>
              </a:rPr>
              <a:t>FY23:  5%</a:t>
            </a:r>
          </a:p>
          <a:p>
            <a:pPr algn="l">
              <a:lnSpc>
                <a:spcPts val="5284"/>
              </a:lnSpc>
            </a:pPr>
            <a:r>
              <a:rPr lang="en-US" sz="4064">
                <a:solidFill>
                  <a:srgbClr val="000000"/>
                </a:solidFill>
                <a:latin typeface="Neue Montreal"/>
                <a:ea typeface="Neue Montreal"/>
                <a:cs typeface="Neue Montreal"/>
                <a:sym typeface="Neue Montreal"/>
              </a:rPr>
              <a:t>FY24:  5% </a:t>
            </a:r>
          </a:p>
          <a:p>
            <a:pPr algn="l">
              <a:lnSpc>
                <a:spcPts val="5284"/>
              </a:lnSpc>
            </a:pPr>
            <a:r>
              <a:rPr lang="en-US" sz="4064">
                <a:solidFill>
                  <a:srgbClr val="000000"/>
                </a:solidFill>
                <a:latin typeface="Neue Montreal"/>
                <a:ea typeface="Neue Montreal"/>
                <a:cs typeface="Neue Montreal"/>
                <a:sym typeface="Neue Montreal"/>
              </a:rPr>
              <a:t>FY25:  3%</a:t>
            </a:r>
          </a:p>
          <a:p>
            <a:pPr algn="l">
              <a:lnSpc>
                <a:spcPts val="5284"/>
              </a:lnSpc>
            </a:pPr>
            <a:r>
              <a:rPr lang="en-US" sz="4064">
                <a:solidFill>
                  <a:srgbClr val="000000"/>
                </a:solidFill>
                <a:latin typeface="Neue Montreal"/>
                <a:ea typeface="Neue Montreal"/>
                <a:cs typeface="Neue Montreal"/>
                <a:sym typeface="Neue Montreal"/>
              </a:rPr>
              <a:t>FY26:  3% </a:t>
            </a:r>
          </a:p>
          <a:p>
            <a:pPr algn="l">
              <a:lnSpc>
                <a:spcPts val="5284"/>
              </a:lnSpc>
            </a:pPr>
            <a:r>
              <a:rPr lang="en-US" sz="4064">
                <a:solidFill>
                  <a:srgbClr val="000000"/>
                </a:solidFill>
                <a:latin typeface="Neue Montreal"/>
                <a:ea typeface="Neue Montreal"/>
                <a:cs typeface="Neue Montreal"/>
                <a:sym typeface="Neue Montreal"/>
              </a:rPr>
              <a:t>FY27:  2% (Gov ; GA - 3%)</a:t>
            </a:r>
          </a:p>
        </p:txBody>
      </p:sp>
      <p:sp>
        <p:nvSpPr>
          <p:cNvPr id="8" name="Freeform 8"/>
          <p:cNvSpPr/>
          <p:nvPr/>
        </p:nvSpPr>
        <p:spPr>
          <a:xfrm>
            <a:off x="3975975" y="4584909"/>
            <a:ext cx="3345533" cy="3056413"/>
          </a:xfrm>
          <a:custGeom>
            <a:avLst/>
            <a:gdLst/>
            <a:ahLst/>
            <a:cxnLst/>
            <a:rect l="l" t="t" r="r" b="b"/>
            <a:pathLst>
              <a:path w="3345533" h="3056413">
                <a:moveTo>
                  <a:pt x="0" y="0"/>
                </a:moveTo>
                <a:lnTo>
                  <a:pt x="3345533" y="0"/>
                </a:lnTo>
                <a:lnTo>
                  <a:pt x="3345533" y="3056413"/>
                </a:lnTo>
                <a:lnTo>
                  <a:pt x="0" y="3056413"/>
                </a:lnTo>
                <a:lnTo>
                  <a:pt x="0" y="0"/>
                </a:lnTo>
                <a:close/>
              </a:path>
            </a:pathLst>
          </a:custGeom>
          <a:blipFill>
            <a:blip r:embed="rId5"/>
            <a:stretch>
              <a:fillRect/>
            </a:stretch>
          </a:blipFill>
        </p:spPr>
      </p:sp>
      <p:sp>
        <p:nvSpPr>
          <p:cNvPr id="9" name="Freeform 9"/>
          <p:cNvSpPr/>
          <p:nvPr/>
        </p:nvSpPr>
        <p:spPr>
          <a:xfrm>
            <a:off x="14506763" y="4775552"/>
            <a:ext cx="3024593" cy="3024593"/>
          </a:xfrm>
          <a:custGeom>
            <a:avLst/>
            <a:gdLst/>
            <a:ahLst/>
            <a:cxnLst/>
            <a:rect l="l" t="t" r="r" b="b"/>
            <a:pathLst>
              <a:path w="3024593" h="3024593">
                <a:moveTo>
                  <a:pt x="0" y="0"/>
                </a:moveTo>
                <a:lnTo>
                  <a:pt x="3024593" y="0"/>
                </a:lnTo>
                <a:lnTo>
                  <a:pt x="3024593" y="3024594"/>
                </a:lnTo>
                <a:lnTo>
                  <a:pt x="0" y="3024594"/>
                </a:lnTo>
                <a:lnTo>
                  <a:pt x="0" y="0"/>
                </a:lnTo>
                <a:close/>
              </a:path>
            </a:pathLst>
          </a:custGeom>
          <a:blipFill>
            <a:blip r:embed="rId6"/>
            <a:stretch>
              <a:fillRect/>
            </a:stretch>
          </a:blipFill>
        </p:spPr>
      </p:sp>
      <p:sp>
        <p:nvSpPr>
          <p:cNvPr id="10" name="TextBox 10"/>
          <p:cNvSpPr txBox="1"/>
          <p:nvPr/>
        </p:nvSpPr>
        <p:spPr>
          <a:xfrm>
            <a:off x="609937" y="1681245"/>
            <a:ext cx="13896826" cy="812797"/>
          </a:xfrm>
          <a:prstGeom prst="rect">
            <a:avLst/>
          </a:prstGeom>
        </p:spPr>
        <p:txBody>
          <a:bodyPr lIns="0" tIns="0" rIns="0" bIns="0" rtlCol="0" anchor="t">
            <a:spAutoFit/>
          </a:bodyPr>
          <a:lstStyle/>
          <a:p>
            <a:pPr algn="l">
              <a:lnSpc>
                <a:spcPts val="6500"/>
              </a:lnSpc>
            </a:pPr>
            <a:r>
              <a:rPr lang="en-US" sz="5000">
                <a:solidFill>
                  <a:srgbClr val="000000"/>
                </a:solidFill>
                <a:latin typeface="Neue Montreal"/>
                <a:ea typeface="Neue Montreal"/>
                <a:cs typeface="Neue Montreal"/>
                <a:sym typeface="Neue Montreal"/>
              </a:rPr>
              <a:t>*State Funding and Compensation Increases </a:t>
            </a:r>
          </a:p>
        </p:txBody>
      </p:sp>
      <p:sp>
        <p:nvSpPr>
          <p:cNvPr id="11" name="TextBox 11"/>
          <p:cNvSpPr txBox="1"/>
          <p:nvPr/>
        </p:nvSpPr>
        <p:spPr>
          <a:xfrm>
            <a:off x="10029497" y="3608561"/>
            <a:ext cx="7229803" cy="5320477"/>
          </a:xfrm>
          <a:prstGeom prst="rect">
            <a:avLst/>
          </a:prstGeom>
        </p:spPr>
        <p:txBody>
          <a:bodyPr lIns="0" tIns="0" rIns="0" bIns="0" rtlCol="0" anchor="t">
            <a:spAutoFit/>
          </a:bodyPr>
          <a:lstStyle/>
          <a:p>
            <a:pPr algn="l">
              <a:lnSpc>
                <a:spcPts val="5284"/>
              </a:lnSpc>
            </a:pPr>
            <a:r>
              <a:rPr lang="en-US" sz="4064">
                <a:solidFill>
                  <a:srgbClr val="000000"/>
                </a:solidFill>
                <a:latin typeface="Neue Montreal"/>
                <a:ea typeface="Neue Montreal"/>
                <a:cs typeface="Neue Montreal"/>
                <a:sym typeface="Neue Montreal"/>
              </a:rPr>
              <a:t>Dinwiddie Teacher Raises:</a:t>
            </a:r>
          </a:p>
          <a:p>
            <a:pPr algn="l">
              <a:lnSpc>
                <a:spcPts val="5284"/>
              </a:lnSpc>
            </a:pPr>
            <a:r>
              <a:rPr lang="en-US" sz="4064">
                <a:solidFill>
                  <a:srgbClr val="000000"/>
                </a:solidFill>
                <a:latin typeface="Neue Montreal"/>
                <a:ea typeface="Neue Montreal"/>
                <a:cs typeface="Neue Montreal"/>
                <a:sym typeface="Neue Montreal"/>
              </a:rPr>
              <a:t>FY21:  0%</a:t>
            </a:r>
          </a:p>
          <a:p>
            <a:pPr algn="l">
              <a:lnSpc>
                <a:spcPts val="5284"/>
              </a:lnSpc>
            </a:pPr>
            <a:r>
              <a:rPr lang="en-US" sz="4064">
                <a:solidFill>
                  <a:srgbClr val="000000"/>
                </a:solidFill>
                <a:latin typeface="Neue Montreal"/>
                <a:ea typeface="Neue Montreal"/>
                <a:cs typeface="Neue Montreal"/>
                <a:sym typeface="Neue Montreal"/>
              </a:rPr>
              <a:t>FY22:  5 - 7.6%</a:t>
            </a:r>
          </a:p>
          <a:p>
            <a:pPr algn="l">
              <a:lnSpc>
                <a:spcPts val="5284"/>
              </a:lnSpc>
            </a:pPr>
            <a:r>
              <a:rPr lang="en-US" sz="4064">
                <a:solidFill>
                  <a:srgbClr val="000000"/>
                </a:solidFill>
                <a:latin typeface="Neue Montreal"/>
                <a:ea typeface="Neue Montreal"/>
                <a:cs typeface="Neue Montreal"/>
                <a:sym typeface="Neue Montreal"/>
              </a:rPr>
              <a:t>FY23:  7.3 - 9.96%</a:t>
            </a:r>
          </a:p>
          <a:p>
            <a:pPr algn="l">
              <a:lnSpc>
                <a:spcPts val="5284"/>
              </a:lnSpc>
            </a:pPr>
            <a:r>
              <a:rPr lang="en-US" sz="4064">
                <a:solidFill>
                  <a:srgbClr val="000000"/>
                </a:solidFill>
                <a:latin typeface="Neue Montreal"/>
                <a:ea typeface="Neue Montreal"/>
                <a:cs typeface="Neue Montreal"/>
                <a:sym typeface="Neue Montreal"/>
              </a:rPr>
              <a:t>FY24:  5 - 6.84% </a:t>
            </a:r>
          </a:p>
          <a:p>
            <a:pPr algn="l">
              <a:lnSpc>
                <a:spcPts val="5284"/>
              </a:lnSpc>
            </a:pPr>
            <a:r>
              <a:rPr lang="en-US" sz="4064">
                <a:solidFill>
                  <a:srgbClr val="000000"/>
                </a:solidFill>
                <a:latin typeface="Neue Montreal"/>
                <a:ea typeface="Neue Montreal"/>
                <a:cs typeface="Neue Montreal"/>
                <a:sym typeface="Neue Montreal"/>
              </a:rPr>
              <a:t>FY25:  5%</a:t>
            </a:r>
          </a:p>
          <a:p>
            <a:pPr algn="l">
              <a:lnSpc>
                <a:spcPts val="5284"/>
              </a:lnSpc>
            </a:pPr>
            <a:r>
              <a:rPr lang="en-US" sz="4064">
                <a:solidFill>
                  <a:srgbClr val="000000"/>
                </a:solidFill>
                <a:latin typeface="Neue Montreal"/>
                <a:ea typeface="Neue Montreal"/>
                <a:cs typeface="Neue Montreal"/>
                <a:sym typeface="Neue Montreal"/>
              </a:rPr>
              <a:t>FY26:  3% </a:t>
            </a:r>
          </a:p>
          <a:p>
            <a:pPr algn="l">
              <a:lnSpc>
                <a:spcPts val="5284"/>
              </a:lnSpc>
            </a:pPr>
            <a:r>
              <a:rPr lang="en-US" sz="4064">
                <a:solidFill>
                  <a:srgbClr val="000000"/>
                </a:solidFill>
                <a:latin typeface="Neue Montreal"/>
                <a:ea typeface="Neue Montreal"/>
                <a:cs typeface="Neue Montreal"/>
                <a:sym typeface="Neue Montreal"/>
              </a:rPr>
              <a:t>FY27:  5% - 8.65% (Proposed)</a:t>
            </a:r>
          </a:p>
        </p:txBody>
      </p:sp>
      <p:sp>
        <p:nvSpPr>
          <p:cNvPr id="12" name="TextBox 12"/>
          <p:cNvSpPr txBox="1"/>
          <p:nvPr/>
        </p:nvSpPr>
        <p:spPr>
          <a:xfrm>
            <a:off x="609937" y="9210675"/>
            <a:ext cx="17259300" cy="654047"/>
          </a:xfrm>
          <a:prstGeom prst="rect">
            <a:avLst/>
          </a:prstGeom>
        </p:spPr>
        <p:txBody>
          <a:bodyPr lIns="0" tIns="0" rIns="0" bIns="0" rtlCol="0" anchor="t">
            <a:spAutoFit/>
          </a:bodyPr>
          <a:lstStyle/>
          <a:p>
            <a:pPr algn="l">
              <a:lnSpc>
                <a:spcPts val="5200"/>
              </a:lnSpc>
            </a:pPr>
            <a:r>
              <a:rPr lang="en-US" sz="4000">
                <a:solidFill>
                  <a:srgbClr val="000000"/>
                </a:solidFill>
                <a:latin typeface="Neue Montreal"/>
                <a:ea typeface="Neue Montreal"/>
                <a:cs typeface="Neue Montreal"/>
                <a:sym typeface="Neue Montreal"/>
              </a:rPr>
              <a:t>*Excludes any one-time funding or bonuses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471774" y="9000777"/>
            <a:ext cx="1566406" cy="1286223"/>
            <a:chOff x="0" y="0"/>
            <a:chExt cx="412551" cy="338758"/>
          </a:xfrm>
        </p:grpSpPr>
        <p:sp>
          <p:nvSpPr>
            <p:cNvPr id="4" name="Freeform 4"/>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5" name="TextBox 5"/>
            <p:cNvSpPr txBox="1"/>
            <p:nvPr/>
          </p:nvSpPr>
          <p:spPr>
            <a:xfrm>
              <a:off x="0" y="-38100"/>
              <a:ext cx="412551" cy="3768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254977" y="6821991"/>
            <a:ext cx="2839633" cy="3462801"/>
            <a:chOff x="0" y="0"/>
            <a:chExt cx="747887" cy="912013"/>
          </a:xfrm>
        </p:grpSpPr>
        <p:sp>
          <p:nvSpPr>
            <p:cNvPr id="7" name="Freeform 7"/>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8" name="TextBox 8"/>
            <p:cNvSpPr txBox="1"/>
            <p:nvPr/>
          </p:nvSpPr>
          <p:spPr>
            <a:xfrm>
              <a:off x="0" y="-38100"/>
              <a:ext cx="747887" cy="95011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86354" y="8203556"/>
            <a:ext cx="1507745" cy="797220"/>
          </a:xfrm>
          <a:custGeom>
            <a:avLst/>
            <a:gdLst/>
            <a:ahLst/>
            <a:cxnLst/>
            <a:rect l="l" t="t" r="r" b="b"/>
            <a:pathLst>
              <a:path w="1507745" h="797220">
                <a:moveTo>
                  <a:pt x="0" y="0"/>
                </a:moveTo>
                <a:lnTo>
                  <a:pt x="1507746" y="0"/>
                </a:lnTo>
                <a:lnTo>
                  <a:pt x="1507746" y="797221"/>
                </a:lnTo>
                <a:lnTo>
                  <a:pt x="0" y="797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1324062" y="1536763"/>
            <a:ext cx="2980372" cy="2969543"/>
            <a:chOff x="0" y="0"/>
            <a:chExt cx="1078595" cy="1074676"/>
          </a:xfrm>
        </p:grpSpPr>
        <p:sp>
          <p:nvSpPr>
            <p:cNvPr id="11" name="Freeform 11"/>
            <p:cNvSpPr/>
            <p:nvPr/>
          </p:nvSpPr>
          <p:spPr>
            <a:xfrm>
              <a:off x="0" y="0"/>
              <a:ext cx="1078595" cy="1074676"/>
            </a:xfrm>
            <a:custGeom>
              <a:avLst/>
              <a:gdLst/>
              <a:ahLst/>
              <a:cxnLst/>
              <a:rect l="l" t="t" r="r" b="b"/>
              <a:pathLst>
                <a:path w="1078595" h="1074676">
                  <a:moveTo>
                    <a:pt x="0" y="0"/>
                  </a:moveTo>
                  <a:lnTo>
                    <a:pt x="1078595" y="0"/>
                  </a:lnTo>
                  <a:lnTo>
                    <a:pt x="1078595" y="1074676"/>
                  </a:lnTo>
                  <a:lnTo>
                    <a:pt x="0" y="1074676"/>
                  </a:lnTo>
                  <a:close/>
                </a:path>
              </a:pathLst>
            </a:custGeom>
            <a:blipFill>
              <a:blip r:embed="rId5"/>
              <a:stretch>
                <a:fillRect t="-182" b="-182"/>
              </a:stretch>
            </a:blipFill>
            <a:ln cap="sq">
              <a:noFill/>
              <a:prstDash val="solid"/>
              <a:miter/>
            </a:ln>
          </p:spPr>
        </p:sp>
      </p:grpSp>
      <p:sp>
        <p:nvSpPr>
          <p:cNvPr id="12" name="TextBox 12"/>
          <p:cNvSpPr txBox="1"/>
          <p:nvPr/>
        </p:nvSpPr>
        <p:spPr>
          <a:xfrm>
            <a:off x="836372" y="316729"/>
            <a:ext cx="10653872" cy="2635250"/>
          </a:xfrm>
          <a:prstGeom prst="rect">
            <a:avLst/>
          </a:prstGeom>
        </p:spPr>
        <p:txBody>
          <a:bodyPr lIns="0" tIns="0" rIns="0" bIns="0" rtlCol="0" anchor="t">
            <a:spAutoFit/>
          </a:bodyPr>
          <a:lstStyle/>
          <a:p>
            <a:pPr algn="l">
              <a:lnSpc>
                <a:spcPts val="7000"/>
              </a:lnSpc>
            </a:pPr>
            <a:r>
              <a:rPr lang="en-US" sz="5000">
                <a:solidFill>
                  <a:srgbClr val="000000"/>
                </a:solidFill>
                <a:latin typeface="Neue Montreal"/>
                <a:ea typeface="Neue Montreal"/>
                <a:cs typeface="Neue Montreal"/>
                <a:sym typeface="Neue Montreal"/>
              </a:rPr>
              <a:t>FY 27 Total County Request - Fund 205</a:t>
            </a:r>
          </a:p>
          <a:p>
            <a:pPr algn="l">
              <a:lnSpc>
                <a:spcPts val="7000"/>
              </a:lnSpc>
              <a:spcBef>
                <a:spcPct val="0"/>
              </a:spcBef>
            </a:pPr>
            <a:r>
              <a:rPr lang="en-US" sz="5000">
                <a:solidFill>
                  <a:srgbClr val="000000"/>
                </a:solidFill>
                <a:latin typeface="Neue Montreal"/>
                <a:ea typeface="Neue Montreal"/>
                <a:cs typeface="Neue Montreal"/>
                <a:sym typeface="Neue Montreal"/>
              </a:rPr>
              <a:t>Based on Governor’s Budget and Proposed General Assembly Actions</a:t>
            </a:r>
          </a:p>
        </p:txBody>
      </p:sp>
      <p:sp>
        <p:nvSpPr>
          <p:cNvPr id="13" name="TextBox 13"/>
          <p:cNvSpPr txBox="1"/>
          <p:nvPr/>
        </p:nvSpPr>
        <p:spPr>
          <a:xfrm>
            <a:off x="836372" y="3375482"/>
            <a:ext cx="15087664" cy="4312285"/>
          </a:xfrm>
          <a:prstGeom prst="rect">
            <a:avLst/>
          </a:prstGeom>
        </p:spPr>
        <p:txBody>
          <a:bodyPr lIns="0" tIns="0" rIns="0" bIns="0" rtlCol="0" anchor="t">
            <a:spAutoFit/>
          </a:bodyPr>
          <a:lstStyle/>
          <a:p>
            <a:pPr algn="l">
              <a:lnSpc>
                <a:spcPts val="4160"/>
              </a:lnSpc>
            </a:pPr>
            <a:r>
              <a:rPr lang="en-US" sz="3200">
                <a:solidFill>
                  <a:srgbClr val="000000"/>
                </a:solidFill>
                <a:latin typeface="Neue Montreal"/>
                <a:ea typeface="Neue Montreal"/>
                <a:cs typeface="Neue Montreal"/>
                <a:sym typeface="Neue Montreal"/>
              </a:rPr>
              <a:t>Requested $808,635 (NEW FUNDING)</a:t>
            </a:r>
          </a:p>
          <a:p>
            <a:pPr algn="l">
              <a:lnSpc>
                <a:spcPts val="4160"/>
              </a:lnSpc>
            </a:pPr>
            <a:r>
              <a:rPr lang="en-US" sz="3200">
                <a:solidFill>
                  <a:srgbClr val="070607"/>
                </a:solidFill>
                <a:latin typeface="Neue Montreal"/>
                <a:ea typeface="Neue Montreal"/>
                <a:cs typeface="Neue Montreal"/>
                <a:sym typeface="Neue Montreal"/>
              </a:rPr>
              <a:t>to Support ½ Teacher Increase</a:t>
            </a:r>
          </a:p>
          <a:p>
            <a:pPr algn="l">
              <a:lnSpc>
                <a:spcPts val="4160"/>
              </a:lnSpc>
            </a:pPr>
            <a:endParaRPr lang="en-US" sz="3200">
              <a:solidFill>
                <a:srgbClr val="070607"/>
              </a:solidFill>
              <a:latin typeface="Neue Montreal"/>
              <a:ea typeface="Neue Montreal"/>
              <a:cs typeface="Neue Montreal"/>
              <a:sym typeface="Neue Montreal"/>
            </a:endParaRPr>
          </a:p>
          <a:p>
            <a:pPr algn="l">
              <a:lnSpc>
                <a:spcPts val="4160"/>
              </a:lnSpc>
            </a:pPr>
            <a:endParaRPr lang="en-US" sz="3200">
              <a:solidFill>
                <a:srgbClr val="070607"/>
              </a:solidFill>
              <a:latin typeface="Neue Montreal"/>
              <a:ea typeface="Neue Montreal"/>
              <a:cs typeface="Neue Montreal"/>
              <a:sym typeface="Neue Montreal"/>
            </a:endParaRPr>
          </a:p>
          <a:p>
            <a:pPr algn="l">
              <a:lnSpc>
                <a:spcPts val="5199"/>
              </a:lnSpc>
            </a:pPr>
            <a:r>
              <a:rPr lang="en-US" sz="3999">
                <a:solidFill>
                  <a:srgbClr val="000000"/>
                </a:solidFill>
                <a:latin typeface="Neue Montreal"/>
                <a:ea typeface="Neue Montreal"/>
                <a:cs typeface="Neue Montreal"/>
                <a:sym typeface="Neue Montreal"/>
              </a:rPr>
              <a:t>*Approved increase in Local Transfer From County = $650,000</a:t>
            </a:r>
          </a:p>
          <a:p>
            <a:pPr algn="l">
              <a:lnSpc>
                <a:spcPts val="4160"/>
              </a:lnSpc>
            </a:pPr>
            <a:endParaRPr lang="en-US" sz="3999">
              <a:solidFill>
                <a:srgbClr val="000000"/>
              </a:solidFill>
              <a:latin typeface="Neue Montreal"/>
              <a:ea typeface="Neue Montreal"/>
              <a:cs typeface="Neue Montreal"/>
              <a:sym typeface="Neue Montreal"/>
            </a:endParaRPr>
          </a:p>
          <a:p>
            <a:pPr algn="l">
              <a:lnSpc>
                <a:spcPts val="4160"/>
              </a:lnSpc>
            </a:pPr>
            <a:endParaRPr lang="en-US" sz="3999">
              <a:solidFill>
                <a:srgbClr val="000000"/>
              </a:solidFill>
              <a:latin typeface="Neue Montreal"/>
              <a:ea typeface="Neue Montreal"/>
              <a:cs typeface="Neue Montreal"/>
              <a:sym typeface="Neue Montreal"/>
            </a:endParaRPr>
          </a:p>
          <a:p>
            <a:pPr algn="l">
              <a:lnSpc>
                <a:spcPts val="4160"/>
              </a:lnSpc>
            </a:pPr>
            <a:endParaRPr lang="en-US" sz="3999">
              <a:solidFill>
                <a:srgbClr val="000000"/>
              </a:solidFill>
              <a:latin typeface="Neue Montreal"/>
              <a:ea typeface="Neue Montreal"/>
              <a:cs typeface="Neue Montreal"/>
              <a:sym typeface="Neue Montreal"/>
            </a:endParaRPr>
          </a:p>
        </p:txBody>
      </p:sp>
      <p:grpSp>
        <p:nvGrpSpPr>
          <p:cNvPr id="14" name="Group 14"/>
          <p:cNvGrpSpPr/>
          <p:nvPr/>
        </p:nvGrpSpPr>
        <p:grpSpPr>
          <a:xfrm>
            <a:off x="14679114" y="4563088"/>
            <a:ext cx="2580186" cy="2574032"/>
            <a:chOff x="0" y="0"/>
            <a:chExt cx="1017887" cy="1015459"/>
          </a:xfrm>
        </p:grpSpPr>
        <p:sp>
          <p:nvSpPr>
            <p:cNvPr id="15" name="Freeform 15"/>
            <p:cNvSpPr/>
            <p:nvPr/>
          </p:nvSpPr>
          <p:spPr>
            <a:xfrm>
              <a:off x="0" y="0"/>
              <a:ext cx="1017887" cy="1015460"/>
            </a:xfrm>
            <a:custGeom>
              <a:avLst/>
              <a:gdLst/>
              <a:ahLst/>
              <a:cxnLst/>
              <a:rect l="l" t="t" r="r" b="b"/>
              <a:pathLst>
                <a:path w="1017887" h="1015460">
                  <a:moveTo>
                    <a:pt x="0" y="0"/>
                  </a:moveTo>
                  <a:lnTo>
                    <a:pt x="1017887" y="0"/>
                  </a:lnTo>
                  <a:lnTo>
                    <a:pt x="1017887" y="1015460"/>
                  </a:lnTo>
                  <a:lnTo>
                    <a:pt x="0" y="1015460"/>
                  </a:lnTo>
                  <a:close/>
                </a:path>
              </a:pathLst>
            </a:custGeom>
            <a:blipFill>
              <a:blip r:embed="rId6"/>
              <a:stretch>
                <a:fillRect t="-119" b="-119"/>
              </a:stretch>
            </a:blipFill>
            <a:ln cap="sq">
              <a:noFill/>
              <a:prstDash val="solid"/>
              <a:miter/>
            </a:ln>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182550" y="-364769"/>
            <a:ext cx="2277915" cy="2966430"/>
            <a:chOff x="0" y="0"/>
            <a:chExt cx="599945" cy="781282"/>
          </a:xfrm>
        </p:grpSpPr>
        <p:sp>
          <p:nvSpPr>
            <p:cNvPr id="4" name="Freeform 4"/>
            <p:cNvSpPr/>
            <p:nvPr/>
          </p:nvSpPr>
          <p:spPr>
            <a:xfrm>
              <a:off x="0" y="0"/>
              <a:ext cx="599945" cy="781282"/>
            </a:xfrm>
            <a:custGeom>
              <a:avLst/>
              <a:gdLst/>
              <a:ahLst/>
              <a:cxnLst/>
              <a:rect l="l" t="t" r="r" b="b"/>
              <a:pathLst>
                <a:path w="599945" h="781282">
                  <a:moveTo>
                    <a:pt x="0" y="0"/>
                  </a:moveTo>
                  <a:lnTo>
                    <a:pt x="599945" y="0"/>
                  </a:lnTo>
                  <a:lnTo>
                    <a:pt x="599945"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599945"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481869" y="739892"/>
            <a:ext cx="812569" cy="577616"/>
          </a:xfrm>
          <a:custGeom>
            <a:avLst/>
            <a:gdLst/>
            <a:ahLst/>
            <a:cxnLst/>
            <a:rect l="l" t="t" r="r" b="b"/>
            <a:pathLst>
              <a:path w="812569" h="577616">
                <a:moveTo>
                  <a:pt x="0" y="0"/>
                </a:moveTo>
                <a:lnTo>
                  <a:pt x="812569" y="0"/>
                </a:lnTo>
                <a:lnTo>
                  <a:pt x="812569" y="577616"/>
                </a:lnTo>
                <a:lnTo>
                  <a:pt x="0" y="577616"/>
                </a:lnTo>
                <a:lnTo>
                  <a:pt x="0" y="0"/>
                </a:lnTo>
                <a:close/>
              </a:path>
            </a:pathLst>
          </a:custGeom>
          <a:blipFill>
            <a:blip r:embed="rId3">
              <a:extLst>
                <a:ext uri="{96DAC541-7B7A-43D3-8B79-37D633B846F1}">
                  <asvg:svgBlip xmlns:asvg="http://schemas.microsoft.com/office/drawing/2016/SVG/main" r:embed="rId4"/>
                </a:ext>
              </a:extLst>
            </a:blip>
            <a:stretch>
              <a:fillRect t="-38019" r="-85552"/>
            </a:stretch>
          </a:blipFill>
        </p:spPr>
      </p:sp>
      <p:sp>
        <p:nvSpPr>
          <p:cNvPr id="7" name="TextBox 7"/>
          <p:cNvSpPr txBox="1"/>
          <p:nvPr/>
        </p:nvSpPr>
        <p:spPr>
          <a:xfrm>
            <a:off x="1028700" y="2393153"/>
            <a:ext cx="16878979" cy="5320477"/>
          </a:xfrm>
          <a:prstGeom prst="rect">
            <a:avLst/>
          </a:prstGeom>
        </p:spPr>
        <p:txBody>
          <a:bodyPr lIns="0" tIns="0" rIns="0" bIns="0" rtlCol="0" anchor="t">
            <a:spAutoFit/>
          </a:bodyPr>
          <a:lstStyle/>
          <a:p>
            <a:pPr algn="l">
              <a:lnSpc>
                <a:spcPts val="5284"/>
              </a:lnSpc>
            </a:pPr>
            <a:endParaRPr/>
          </a:p>
          <a:p>
            <a:pPr algn="l">
              <a:lnSpc>
                <a:spcPts val="5284"/>
              </a:lnSpc>
            </a:pPr>
            <a:r>
              <a:rPr lang="en-US" sz="4064">
                <a:solidFill>
                  <a:srgbClr val="000000"/>
                </a:solidFill>
                <a:latin typeface="Neue Montreal"/>
                <a:ea typeface="Neue Montreal"/>
                <a:cs typeface="Neue Montreal"/>
                <a:sym typeface="Neue Montreal"/>
              </a:rPr>
              <a:t>*FY21:  $15,182,488                           + $0  (0%) </a:t>
            </a:r>
          </a:p>
          <a:p>
            <a:pPr algn="l">
              <a:lnSpc>
                <a:spcPts val="5284"/>
              </a:lnSpc>
            </a:pPr>
            <a:r>
              <a:rPr lang="en-US" sz="4064">
                <a:solidFill>
                  <a:srgbClr val="000000"/>
                </a:solidFill>
                <a:latin typeface="Neue Montreal"/>
                <a:ea typeface="Neue Montreal"/>
                <a:cs typeface="Neue Montreal"/>
                <a:sym typeface="Neue Montreal"/>
              </a:rPr>
              <a:t>*FY22:  $15,690,100                         +$507,612  (3.3%)</a:t>
            </a:r>
          </a:p>
          <a:p>
            <a:pPr algn="l">
              <a:lnSpc>
                <a:spcPts val="5284"/>
              </a:lnSpc>
            </a:pPr>
            <a:r>
              <a:rPr lang="en-US" sz="4064">
                <a:solidFill>
                  <a:srgbClr val="000000"/>
                </a:solidFill>
                <a:latin typeface="Neue Montreal"/>
                <a:ea typeface="Neue Montreal"/>
                <a:cs typeface="Neue Montreal"/>
                <a:sym typeface="Neue Montreal"/>
              </a:rPr>
              <a:t>*FY23:  $15,990,100                         +$300,000  (1.9%)</a:t>
            </a:r>
          </a:p>
          <a:p>
            <a:pPr algn="l">
              <a:lnSpc>
                <a:spcPts val="5284"/>
              </a:lnSpc>
            </a:pPr>
            <a:r>
              <a:rPr lang="en-US" sz="4064">
                <a:solidFill>
                  <a:srgbClr val="000000"/>
                </a:solidFill>
                <a:latin typeface="Neue Montreal"/>
                <a:ea typeface="Neue Montreal"/>
                <a:cs typeface="Neue Montreal"/>
                <a:sym typeface="Neue Montreal"/>
              </a:rPr>
              <a:t>*FY24:  $16,190,100                          +$200,000  (1.3%)</a:t>
            </a:r>
          </a:p>
          <a:p>
            <a:pPr algn="l">
              <a:lnSpc>
                <a:spcPts val="5284"/>
              </a:lnSpc>
            </a:pPr>
            <a:r>
              <a:rPr lang="en-US" sz="4064">
                <a:solidFill>
                  <a:srgbClr val="000000"/>
                </a:solidFill>
                <a:latin typeface="Neue Montreal"/>
                <a:ea typeface="Neue Montreal"/>
                <a:cs typeface="Neue Montreal"/>
                <a:sym typeface="Neue Montreal"/>
              </a:rPr>
              <a:t>*FY25:  $16,190,100                          +$0  (0%)</a:t>
            </a:r>
          </a:p>
          <a:p>
            <a:pPr algn="l">
              <a:lnSpc>
                <a:spcPts val="5284"/>
              </a:lnSpc>
            </a:pPr>
            <a:r>
              <a:rPr lang="en-US" sz="4064">
                <a:solidFill>
                  <a:srgbClr val="0F0F0F"/>
                </a:solidFill>
                <a:latin typeface="Neue Montreal"/>
                <a:ea typeface="Neue Montreal"/>
                <a:cs typeface="Neue Montreal"/>
                <a:sym typeface="Neue Montreal"/>
              </a:rPr>
              <a:t>*FY26:  $16,690,100                         +$500,000 (3.0%)</a:t>
            </a:r>
          </a:p>
          <a:p>
            <a:pPr algn="l">
              <a:lnSpc>
                <a:spcPts val="5284"/>
              </a:lnSpc>
            </a:pPr>
            <a:r>
              <a:rPr lang="en-US" sz="4064">
                <a:solidFill>
                  <a:srgbClr val="0F0F0F"/>
                </a:solidFill>
                <a:latin typeface="Neue Montreal"/>
                <a:ea typeface="Neue Montreal"/>
                <a:cs typeface="Neue Montreal"/>
                <a:sym typeface="Neue Montreal"/>
              </a:rPr>
              <a:t>*FY27:  $17,340,100 (Proposed)   +$650,000 (3.9%)</a:t>
            </a:r>
          </a:p>
        </p:txBody>
      </p:sp>
      <p:sp>
        <p:nvSpPr>
          <p:cNvPr id="8" name="Freeform 8"/>
          <p:cNvSpPr/>
          <p:nvPr/>
        </p:nvSpPr>
        <p:spPr>
          <a:xfrm>
            <a:off x="14172733" y="3219863"/>
            <a:ext cx="3512636" cy="3512636"/>
          </a:xfrm>
          <a:custGeom>
            <a:avLst/>
            <a:gdLst/>
            <a:ahLst/>
            <a:cxnLst/>
            <a:rect l="l" t="t" r="r" b="b"/>
            <a:pathLst>
              <a:path w="3512636" h="3512636">
                <a:moveTo>
                  <a:pt x="0" y="0"/>
                </a:moveTo>
                <a:lnTo>
                  <a:pt x="3512636" y="0"/>
                </a:lnTo>
                <a:lnTo>
                  <a:pt x="3512636" y="3512636"/>
                </a:lnTo>
                <a:lnTo>
                  <a:pt x="0" y="3512636"/>
                </a:lnTo>
                <a:lnTo>
                  <a:pt x="0" y="0"/>
                </a:lnTo>
                <a:close/>
              </a:path>
            </a:pathLst>
          </a:custGeom>
          <a:blipFill>
            <a:blip r:embed="rId5"/>
            <a:stretch>
              <a:fillRect/>
            </a:stretch>
          </a:blipFill>
        </p:spPr>
      </p:sp>
      <p:sp>
        <p:nvSpPr>
          <p:cNvPr id="9" name="TextBox 9"/>
          <p:cNvSpPr txBox="1"/>
          <p:nvPr/>
        </p:nvSpPr>
        <p:spPr>
          <a:xfrm>
            <a:off x="835265" y="914400"/>
            <a:ext cx="17072414" cy="962660"/>
          </a:xfrm>
          <a:prstGeom prst="rect">
            <a:avLst/>
          </a:prstGeom>
        </p:spPr>
        <p:txBody>
          <a:bodyPr lIns="0" tIns="0" rIns="0" bIns="0" rtlCol="0" anchor="t">
            <a:spAutoFit/>
          </a:bodyPr>
          <a:lstStyle/>
          <a:p>
            <a:pPr algn="l">
              <a:lnSpc>
                <a:spcPts val="7840"/>
              </a:lnSpc>
              <a:spcBef>
                <a:spcPct val="0"/>
              </a:spcBef>
            </a:pPr>
            <a:r>
              <a:rPr lang="en-US" sz="5600">
                <a:solidFill>
                  <a:srgbClr val="000000"/>
                </a:solidFill>
                <a:latin typeface="Neue Montreal"/>
                <a:ea typeface="Neue Montreal"/>
                <a:cs typeface="Neue Montreal"/>
                <a:sym typeface="Neue Montreal"/>
              </a:rPr>
              <a:t>Local Transfer Over Time</a:t>
            </a:r>
          </a:p>
        </p:txBody>
      </p:sp>
      <p:sp>
        <p:nvSpPr>
          <p:cNvPr id="10" name="TextBox 10"/>
          <p:cNvSpPr txBox="1"/>
          <p:nvPr/>
        </p:nvSpPr>
        <p:spPr>
          <a:xfrm>
            <a:off x="1028700" y="2383628"/>
            <a:ext cx="8439489" cy="654047"/>
          </a:xfrm>
          <a:prstGeom prst="rect">
            <a:avLst/>
          </a:prstGeom>
        </p:spPr>
        <p:txBody>
          <a:bodyPr lIns="0" tIns="0" rIns="0" bIns="0" rtlCol="0" anchor="t">
            <a:spAutoFit/>
          </a:bodyPr>
          <a:lstStyle/>
          <a:p>
            <a:pPr algn="l">
              <a:lnSpc>
                <a:spcPts val="5200"/>
              </a:lnSpc>
            </a:pPr>
            <a:r>
              <a:rPr lang="en-US" sz="4000">
                <a:solidFill>
                  <a:srgbClr val="000000"/>
                </a:solidFill>
                <a:latin typeface="Neue Montreal"/>
                <a:ea typeface="Neue Montreal"/>
                <a:cs typeface="Neue Montreal"/>
                <a:sym typeface="Neue Montreal"/>
              </a:rPr>
              <a:t>Fund 205</a:t>
            </a:r>
          </a:p>
        </p:txBody>
      </p:sp>
      <p:sp>
        <p:nvSpPr>
          <p:cNvPr id="11" name="TextBox 11"/>
          <p:cNvSpPr txBox="1"/>
          <p:nvPr/>
        </p:nvSpPr>
        <p:spPr>
          <a:xfrm>
            <a:off x="1028700" y="9045828"/>
            <a:ext cx="17259300" cy="1311272"/>
          </a:xfrm>
          <a:prstGeom prst="rect">
            <a:avLst/>
          </a:prstGeom>
        </p:spPr>
        <p:txBody>
          <a:bodyPr lIns="0" tIns="0" rIns="0" bIns="0" rtlCol="0" anchor="t">
            <a:spAutoFit/>
          </a:bodyPr>
          <a:lstStyle/>
          <a:p>
            <a:pPr algn="l">
              <a:lnSpc>
                <a:spcPts val="5200"/>
              </a:lnSpc>
            </a:pPr>
            <a:r>
              <a:rPr lang="en-US" sz="4000">
                <a:solidFill>
                  <a:srgbClr val="000000"/>
                </a:solidFill>
                <a:latin typeface="Neue Montreal"/>
                <a:ea typeface="Neue Montreal"/>
                <a:cs typeface="Neue Montreal"/>
                <a:sym typeface="Neue Montreal"/>
              </a:rPr>
              <a:t>*Excludes small &amp; large capital improvement funding</a:t>
            </a:r>
          </a:p>
          <a:p>
            <a:pPr algn="l">
              <a:lnSpc>
                <a:spcPts val="5200"/>
              </a:lnSpc>
            </a:pPr>
            <a:endParaRPr lang="en-US" sz="4000">
              <a:solidFill>
                <a:srgbClr val="000000"/>
              </a:solidFill>
              <a:latin typeface="Neue Montreal"/>
              <a:ea typeface="Neue Montreal"/>
              <a:cs typeface="Neue Montreal"/>
              <a:sym typeface="Neue Montreal"/>
            </a:endParaRPr>
          </a:p>
        </p:txBody>
      </p:sp>
      <p:sp>
        <p:nvSpPr>
          <p:cNvPr id="12" name="TextBox 12"/>
          <p:cNvSpPr txBox="1"/>
          <p:nvPr/>
        </p:nvSpPr>
        <p:spPr>
          <a:xfrm>
            <a:off x="1215586" y="7756609"/>
            <a:ext cx="17072414" cy="688974"/>
          </a:xfrm>
          <a:prstGeom prst="rect">
            <a:avLst/>
          </a:prstGeom>
        </p:spPr>
        <p:txBody>
          <a:bodyPr lIns="0" tIns="0" rIns="0" bIns="0" rtlCol="0" anchor="t">
            <a:spAutoFit/>
          </a:bodyPr>
          <a:lstStyle/>
          <a:p>
            <a:pPr algn="l">
              <a:lnSpc>
                <a:spcPts val="5600"/>
              </a:lnSpc>
              <a:spcBef>
                <a:spcPct val="0"/>
              </a:spcBef>
            </a:pPr>
            <a:r>
              <a:rPr lang="en-US" sz="4000">
                <a:solidFill>
                  <a:srgbClr val="000000"/>
                </a:solidFill>
                <a:latin typeface="Neue Montreal"/>
                <a:ea typeface="Neue Montreal"/>
                <a:cs typeface="Neue Montreal"/>
                <a:sym typeface="Neue Montreal"/>
              </a:rPr>
              <a:t>Local Composite Index:  .3186 (+.0208)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182550" y="-364769"/>
            <a:ext cx="2277915" cy="2966430"/>
            <a:chOff x="0" y="0"/>
            <a:chExt cx="599945" cy="781282"/>
          </a:xfrm>
        </p:grpSpPr>
        <p:sp>
          <p:nvSpPr>
            <p:cNvPr id="4" name="Freeform 4"/>
            <p:cNvSpPr/>
            <p:nvPr/>
          </p:nvSpPr>
          <p:spPr>
            <a:xfrm>
              <a:off x="0" y="0"/>
              <a:ext cx="599945" cy="781282"/>
            </a:xfrm>
            <a:custGeom>
              <a:avLst/>
              <a:gdLst/>
              <a:ahLst/>
              <a:cxnLst/>
              <a:rect l="l" t="t" r="r" b="b"/>
              <a:pathLst>
                <a:path w="599945" h="781282">
                  <a:moveTo>
                    <a:pt x="0" y="0"/>
                  </a:moveTo>
                  <a:lnTo>
                    <a:pt x="599945" y="0"/>
                  </a:lnTo>
                  <a:lnTo>
                    <a:pt x="599945"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599945"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481869" y="739892"/>
            <a:ext cx="812569" cy="577616"/>
          </a:xfrm>
          <a:custGeom>
            <a:avLst/>
            <a:gdLst/>
            <a:ahLst/>
            <a:cxnLst/>
            <a:rect l="l" t="t" r="r" b="b"/>
            <a:pathLst>
              <a:path w="812569" h="577616">
                <a:moveTo>
                  <a:pt x="0" y="0"/>
                </a:moveTo>
                <a:lnTo>
                  <a:pt x="812569" y="0"/>
                </a:lnTo>
                <a:lnTo>
                  <a:pt x="812569" y="577616"/>
                </a:lnTo>
                <a:lnTo>
                  <a:pt x="0" y="577616"/>
                </a:lnTo>
                <a:lnTo>
                  <a:pt x="0" y="0"/>
                </a:lnTo>
                <a:close/>
              </a:path>
            </a:pathLst>
          </a:custGeom>
          <a:blipFill>
            <a:blip r:embed="rId3">
              <a:extLst>
                <a:ext uri="{96DAC541-7B7A-43D3-8B79-37D633B846F1}">
                  <asvg:svgBlip xmlns:asvg="http://schemas.microsoft.com/office/drawing/2016/SVG/main" r:embed="rId4"/>
                </a:ext>
              </a:extLst>
            </a:blip>
            <a:stretch>
              <a:fillRect t="-38019" r="-85552"/>
            </a:stretch>
          </a:blipFill>
        </p:spPr>
      </p:sp>
      <p:sp>
        <p:nvSpPr>
          <p:cNvPr id="7" name="Freeform 7"/>
          <p:cNvSpPr/>
          <p:nvPr/>
        </p:nvSpPr>
        <p:spPr>
          <a:xfrm>
            <a:off x="13047049" y="5310685"/>
            <a:ext cx="4860629" cy="3244470"/>
          </a:xfrm>
          <a:custGeom>
            <a:avLst/>
            <a:gdLst/>
            <a:ahLst/>
            <a:cxnLst/>
            <a:rect l="l" t="t" r="r" b="b"/>
            <a:pathLst>
              <a:path w="4860629" h="3244470">
                <a:moveTo>
                  <a:pt x="0" y="0"/>
                </a:moveTo>
                <a:lnTo>
                  <a:pt x="4860630" y="0"/>
                </a:lnTo>
                <a:lnTo>
                  <a:pt x="4860630" y="3244470"/>
                </a:lnTo>
                <a:lnTo>
                  <a:pt x="0" y="3244470"/>
                </a:lnTo>
                <a:lnTo>
                  <a:pt x="0" y="0"/>
                </a:lnTo>
                <a:close/>
              </a:path>
            </a:pathLst>
          </a:custGeom>
          <a:blipFill>
            <a:blip r:embed="rId5"/>
            <a:stretch>
              <a:fillRect/>
            </a:stretch>
          </a:blipFill>
        </p:spPr>
      </p:sp>
      <p:sp>
        <p:nvSpPr>
          <p:cNvPr id="8" name="TextBox 8"/>
          <p:cNvSpPr txBox="1"/>
          <p:nvPr/>
        </p:nvSpPr>
        <p:spPr>
          <a:xfrm>
            <a:off x="835265" y="914400"/>
            <a:ext cx="17072414" cy="962660"/>
          </a:xfrm>
          <a:prstGeom prst="rect">
            <a:avLst/>
          </a:prstGeom>
        </p:spPr>
        <p:txBody>
          <a:bodyPr lIns="0" tIns="0" rIns="0" bIns="0" rtlCol="0" anchor="t">
            <a:spAutoFit/>
          </a:bodyPr>
          <a:lstStyle/>
          <a:p>
            <a:pPr algn="l">
              <a:lnSpc>
                <a:spcPts val="7840"/>
              </a:lnSpc>
              <a:spcBef>
                <a:spcPct val="0"/>
              </a:spcBef>
            </a:pPr>
            <a:r>
              <a:rPr lang="en-US" sz="5600">
                <a:solidFill>
                  <a:srgbClr val="000000"/>
                </a:solidFill>
                <a:latin typeface="Neue Montreal"/>
                <a:ea typeface="Neue Montreal"/>
                <a:cs typeface="Neue Montreal"/>
                <a:sym typeface="Neue Montreal"/>
              </a:rPr>
              <a:t>Other Revenue Sources (Operating Budget)</a:t>
            </a:r>
          </a:p>
        </p:txBody>
      </p:sp>
      <p:sp>
        <p:nvSpPr>
          <p:cNvPr id="9" name="TextBox 9"/>
          <p:cNvSpPr txBox="1"/>
          <p:nvPr/>
        </p:nvSpPr>
        <p:spPr>
          <a:xfrm>
            <a:off x="1904734" y="2298700"/>
            <a:ext cx="10833547" cy="5613400"/>
          </a:xfrm>
          <a:prstGeom prst="rect">
            <a:avLst/>
          </a:prstGeom>
        </p:spPr>
        <p:txBody>
          <a:bodyPr lIns="0" tIns="0" rIns="0" bIns="0" rtlCol="0" anchor="t">
            <a:spAutoFit/>
          </a:bodyPr>
          <a:lstStyle/>
          <a:p>
            <a:pPr algn="l">
              <a:lnSpc>
                <a:spcPts val="5599"/>
              </a:lnSpc>
            </a:pPr>
            <a:r>
              <a:rPr lang="en-US" sz="3999">
                <a:solidFill>
                  <a:srgbClr val="000000"/>
                </a:solidFill>
                <a:latin typeface="Neue Montreal"/>
                <a:ea typeface="Neue Montreal"/>
                <a:cs typeface="Neue Montreal"/>
                <a:sym typeface="Neue Montreal"/>
              </a:rPr>
              <a:t>Local Revenue</a:t>
            </a:r>
          </a:p>
          <a:p>
            <a:pPr algn="l">
              <a:lnSpc>
                <a:spcPts val="5599"/>
              </a:lnSpc>
            </a:pPr>
            <a:r>
              <a:rPr lang="en-US" sz="3999">
                <a:solidFill>
                  <a:srgbClr val="000000"/>
                </a:solidFill>
                <a:latin typeface="Neue Montreal"/>
                <a:ea typeface="Neue Montreal"/>
                <a:cs typeface="Neue Montreal"/>
                <a:sym typeface="Neue Montreal"/>
              </a:rPr>
              <a:t>New Story                                                            $240,876</a:t>
            </a:r>
          </a:p>
          <a:p>
            <a:pPr algn="l">
              <a:lnSpc>
                <a:spcPts val="5599"/>
              </a:lnSpc>
            </a:pPr>
            <a:r>
              <a:rPr lang="en-US" sz="3999">
                <a:solidFill>
                  <a:srgbClr val="000000"/>
                </a:solidFill>
                <a:latin typeface="Neue Montreal"/>
                <a:ea typeface="Neue Montreal"/>
                <a:cs typeface="Neue Montreal"/>
                <a:sym typeface="Neue Montreal"/>
              </a:rPr>
              <a:t>Driver’s Education Fees                                   $     5,000</a:t>
            </a:r>
          </a:p>
          <a:p>
            <a:pPr algn="l">
              <a:lnSpc>
                <a:spcPts val="5599"/>
              </a:lnSpc>
            </a:pPr>
            <a:r>
              <a:rPr lang="en-US" sz="3999">
                <a:solidFill>
                  <a:srgbClr val="000000"/>
                </a:solidFill>
                <a:latin typeface="Neue Montreal"/>
                <a:ea typeface="Neue Montreal"/>
                <a:cs typeface="Neue Montreal"/>
                <a:sym typeface="Neue Montreal"/>
              </a:rPr>
              <a:t>Chromebook Insurance                                   $  40,000</a:t>
            </a:r>
          </a:p>
          <a:p>
            <a:pPr algn="l">
              <a:lnSpc>
                <a:spcPts val="5599"/>
              </a:lnSpc>
            </a:pPr>
            <a:r>
              <a:rPr lang="en-US" sz="3999">
                <a:solidFill>
                  <a:srgbClr val="000000"/>
                </a:solidFill>
                <a:latin typeface="Neue Montreal"/>
                <a:ea typeface="Neue Montreal"/>
                <a:cs typeface="Neue Montreal"/>
                <a:sym typeface="Neue Montreal"/>
              </a:rPr>
              <a:t>Vision Grant                                                         $    11,000</a:t>
            </a:r>
          </a:p>
          <a:p>
            <a:pPr algn="l">
              <a:lnSpc>
                <a:spcPts val="5599"/>
              </a:lnSpc>
            </a:pPr>
            <a:r>
              <a:rPr lang="en-US" sz="3999">
                <a:solidFill>
                  <a:srgbClr val="000000"/>
                </a:solidFill>
                <a:latin typeface="Neue Montreal"/>
                <a:ea typeface="Neue Montreal"/>
                <a:cs typeface="Neue Montreal"/>
                <a:sym typeface="Neue Montreal"/>
              </a:rPr>
              <a:t>Total                                                                       $296,876                                                                       </a:t>
            </a:r>
          </a:p>
          <a:p>
            <a:pPr algn="l">
              <a:lnSpc>
                <a:spcPts val="5599"/>
              </a:lnSpc>
            </a:pPr>
            <a:endParaRPr lang="en-US" sz="3999">
              <a:solidFill>
                <a:srgbClr val="000000"/>
              </a:solidFill>
              <a:latin typeface="Neue Montreal"/>
              <a:ea typeface="Neue Montreal"/>
              <a:cs typeface="Neue Montreal"/>
              <a:sym typeface="Neue Montreal"/>
            </a:endParaRPr>
          </a:p>
          <a:p>
            <a:pPr algn="l">
              <a:lnSpc>
                <a:spcPts val="5599"/>
              </a:lnSpc>
            </a:pPr>
            <a:r>
              <a:rPr lang="en-US" sz="3999">
                <a:solidFill>
                  <a:srgbClr val="000000"/>
                </a:solidFill>
                <a:latin typeface="Neue Montreal"/>
                <a:ea typeface="Neue Montreal"/>
                <a:cs typeface="Neue Montreal"/>
                <a:sym typeface="Neue Montreal"/>
              </a:rPr>
              <a:t>Federal (Medicaid, JROTC, eRate)                $339,650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2888" r="-12888"/>
            </a:stretch>
          </a:blipFill>
        </p:spPr>
      </p:sp>
      <p:pic>
        <p:nvPicPr>
          <p:cNvPr id="3" name="Picture 3"/>
          <p:cNvPicPr>
            <a:picLocks noChangeAspect="1"/>
          </p:cNvPicPr>
          <p:nvPr/>
        </p:nvPicPr>
        <p:blipFill>
          <a:blip r:embed="rId3"/>
          <a:stretch>
            <a:fillRect/>
          </a:stretch>
        </p:blipFill>
        <p:spPr>
          <a:xfrm>
            <a:off x="1215249" y="1209248"/>
            <a:ext cx="8159005" cy="8506078"/>
          </a:xfrm>
          <a:prstGeom prst="rect">
            <a:avLst/>
          </a:prstGeom>
        </p:spPr>
      </p:pic>
      <p:sp>
        <p:nvSpPr>
          <p:cNvPr id="4" name="Freeform 4"/>
          <p:cNvSpPr/>
          <p:nvPr/>
        </p:nvSpPr>
        <p:spPr>
          <a:xfrm rot="665367" flipH="1">
            <a:off x="-5389833" y="6856395"/>
            <a:ext cx="11118054" cy="3446597"/>
          </a:xfrm>
          <a:custGeom>
            <a:avLst/>
            <a:gdLst/>
            <a:ahLst/>
            <a:cxnLst/>
            <a:rect l="l" t="t" r="r" b="b"/>
            <a:pathLst>
              <a:path w="11118054" h="3446597">
                <a:moveTo>
                  <a:pt x="11118053" y="0"/>
                </a:moveTo>
                <a:lnTo>
                  <a:pt x="0" y="0"/>
                </a:lnTo>
                <a:lnTo>
                  <a:pt x="0" y="3446597"/>
                </a:lnTo>
                <a:lnTo>
                  <a:pt x="11118053" y="3446597"/>
                </a:lnTo>
                <a:lnTo>
                  <a:pt x="11118053"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a:off x="-1192084" y="-1242068"/>
            <a:ext cx="2722556" cy="2725963"/>
          </a:xfrm>
          <a:custGeom>
            <a:avLst/>
            <a:gdLst/>
            <a:ahLst/>
            <a:cxnLst/>
            <a:rect l="l" t="t" r="r" b="b"/>
            <a:pathLst>
              <a:path w="2722556" h="2725963">
                <a:moveTo>
                  <a:pt x="0" y="0"/>
                </a:moveTo>
                <a:lnTo>
                  <a:pt x="2722555" y="0"/>
                </a:lnTo>
                <a:lnTo>
                  <a:pt x="2722555" y="2725963"/>
                </a:lnTo>
                <a:lnTo>
                  <a:pt x="0" y="2725963"/>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043673" y="796290"/>
            <a:ext cx="6502156" cy="857250"/>
          </a:xfrm>
          <a:prstGeom prst="rect">
            <a:avLst/>
          </a:prstGeom>
        </p:spPr>
        <p:txBody>
          <a:bodyPr lIns="0" tIns="0" rIns="0" bIns="0" rtlCol="0" anchor="t">
            <a:spAutoFit/>
          </a:bodyPr>
          <a:lstStyle/>
          <a:p>
            <a:pPr algn="l">
              <a:lnSpc>
                <a:spcPts val="6720"/>
              </a:lnSpc>
            </a:pPr>
            <a:r>
              <a:rPr lang="en-US" sz="5600">
                <a:solidFill>
                  <a:srgbClr val="000000"/>
                </a:solidFill>
                <a:latin typeface="Neue Montreal"/>
                <a:ea typeface="Neue Montreal"/>
                <a:cs typeface="Neue Montreal"/>
                <a:sym typeface="Neue Montreal"/>
              </a:rPr>
              <a:t>Revenue Summary </a:t>
            </a:r>
          </a:p>
        </p:txBody>
      </p:sp>
      <p:grpSp>
        <p:nvGrpSpPr>
          <p:cNvPr id="7" name="Group 7"/>
          <p:cNvGrpSpPr/>
          <p:nvPr/>
        </p:nvGrpSpPr>
        <p:grpSpPr>
          <a:xfrm>
            <a:off x="10526065" y="-757563"/>
            <a:ext cx="14004942" cy="10545158"/>
            <a:chOff x="0" y="0"/>
            <a:chExt cx="18673257" cy="14060211"/>
          </a:xfrm>
        </p:grpSpPr>
        <p:grpSp>
          <p:nvGrpSpPr>
            <p:cNvPr id="8" name="Group 8"/>
            <p:cNvGrpSpPr/>
            <p:nvPr/>
          </p:nvGrpSpPr>
          <p:grpSpPr>
            <a:xfrm>
              <a:off x="0" y="3180180"/>
              <a:ext cx="9635621" cy="2548558"/>
              <a:chOff x="0" y="0"/>
              <a:chExt cx="1903333" cy="503419"/>
            </a:xfrm>
          </p:grpSpPr>
          <p:sp>
            <p:nvSpPr>
              <p:cNvPr id="9" name="Freeform 9"/>
              <p:cNvSpPr/>
              <p:nvPr/>
            </p:nvSpPr>
            <p:spPr>
              <a:xfrm>
                <a:off x="0" y="0"/>
                <a:ext cx="1903332" cy="503419"/>
              </a:xfrm>
              <a:custGeom>
                <a:avLst/>
                <a:gdLst/>
                <a:ahLst/>
                <a:cxnLst/>
                <a:rect l="l" t="t" r="r" b="b"/>
                <a:pathLst>
                  <a:path w="1903332" h="503419">
                    <a:moveTo>
                      <a:pt x="17141" y="0"/>
                    </a:moveTo>
                    <a:lnTo>
                      <a:pt x="1886192" y="0"/>
                    </a:lnTo>
                    <a:cubicBezTo>
                      <a:pt x="1895658" y="0"/>
                      <a:pt x="1903332" y="7674"/>
                      <a:pt x="1903332" y="17141"/>
                    </a:cubicBezTo>
                    <a:lnTo>
                      <a:pt x="1903332" y="486278"/>
                    </a:lnTo>
                    <a:cubicBezTo>
                      <a:pt x="1903332" y="495745"/>
                      <a:pt x="1895658" y="503419"/>
                      <a:pt x="1886192" y="503419"/>
                    </a:cubicBezTo>
                    <a:lnTo>
                      <a:pt x="17141" y="503419"/>
                    </a:lnTo>
                    <a:cubicBezTo>
                      <a:pt x="12595" y="503419"/>
                      <a:pt x="8235" y="501613"/>
                      <a:pt x="5020" y="498398"/>
                    </a:cubicBezTo>
                    <a:cubicBezTo>
                      <a:pt x="1806" y="495184"/>
                      <a:pt x="0" y="490824"/>
                      <a:pt x="0" y="486278"/>
                    </a:cubicBezTo>
                    <a:lnTo>
                      <a:pt x="0" y="17141"/>
                    </a:lnTo>
                    <a:cubicBezTo>
                      <a:pt x="0" y="7674"/>
                      <a:pt x="7674" y="0"/>
                      <a:pt x="17141" y="0"/>
                    </a:cubicBezTo>
                    <a:close/>
                  </a:path>
                </a:pathLst>
              </a:custGeom>
              <a:solidFill>
                <a:srgbClr val="5893D4"/>
              </a:solidFill>
            </p:spPr>
          </p:sp>
          <p:sp>
            <p:nvSpPr>
              <p:cNvPr id="10" name="TextBox 10"/>
              <p:cNvSpPr txBox="1"/>
              <p:nvPr/>
            </p:nvSpPr>
            <p:spPr>
              <a:xfrm>
                <a:off x="0" y="-47625"/>
                <a:ext cx="1903333" cy="55104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6009441"/>
              <a:ext cx="9635621" cy="2548558"/>
              <a:chOff x="0" y="0"/>
              <a:chExt cx="1903333" cy="503419"/>
            </a:xfrm>
          </p:grpSpPr>
          <p:sp>
            <p:nvSpPr>
              <p:cNvPr id="12" name="Freeform 12"/>
              <p:cNvSpPr/>
              <p:nvPr/>
            </p:nvSpPr>
            <p:spPr>
              <a:xfrm>
                <a:off x="0" y="0"/>
                <a:ext cx="1903332" cy="503419"/>
              </a:xfrm>
              <a:custGeom>
                <a:avLst/>
                <a:gdLst/>
                <a:ahLst/>
                <a:cxnLst/>
                <a:rect l="l" t="t" r="r" b="b"/>
                <a:pathLst>
                  <a:path w="1903332" h="503419">
                    <a:moveTo>
                      <a:pt x="17141" y="0"/>
                    </a:moveTo>
                    <a:lnTo>
                      <a:pt x="1886192" y="0"/>
                    </a:lnTo>
                    <a:cubicBezTo>
                      <a:pt x="1895658" y="0"/>
                      <a:pt x="1903332" y="7674"/>
                      <a:pt x="1903332" y="17141"/>
                    </a:cubicBezTo>
                    <a:lnTo>
                      <a:pt x="1903332" y="486278"/>
                    </a:lnTo>
                    <a:cubicBezTo>
                      <a:pt x="1903332" y="495745"/>
                      <a:pt x="1895658" y="503419"/>
                      <a:pt x="1886192" y="503419"/>
                    </a:cubicBezTo>
                    <a:lnTo>
                      <a:pt x="17141" y="503419"/>
                    </a:lnTo>
                    <a:cubicBezTo>
                      <a:pt x="12595" y="503419"/>
                      <a:pt x="8235" y="501613"/>
                      <a:pt x="5020" y="498398"/>
                    </a:cubicBezTo>
                    <a:cubicBezTo>
                      <a:pt x="1806" y="495184"/>
                      <a:pt x="0" y="490824"/>
                      <a:pt x="0" y="486278"/>
                    </a:cubicBezTo>
                    <a:lnTo>
                      <a:pt x="0" y="17141"/>
                    </a:lnTo>
                    <a:cubicBezTo>
                      <a:pt x="0" y="7674"/>
                      <a:pt x="7674" y="0"/>
                      <a:pt x="17141" y="0"/>
                    </a:cubicBezTo>
                    <a:close/>
                  </a:path>
                </a:pathLst>
              </a:custGeom>
              <a:solidFill>
                <a:srgbClr val="1F3C88"/>
              </a:solidFill>
            </p:spPr>
          </p:sp>
          <p:sp>
            <p:nvSpPr>
              <p:cNvPr id="13" name="TextBox 13"/>
              <p:cNvSpPr txBox="1"/>
              <p:nvPr/>
            </p:nvSpPr>
            <p:spPr>
              <a:xfrm>
                <a:off x="0" y="-47625"/>
                <a:ext cx="1903333" cy="55104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0" y="8759895"/>
              <a:ext cx="9635621" cy="2548558"/>
              <a:chOff x="0" y="0"/>
              <a:chExt cx="1903333" cy="503419"/>
            </a:xfrm>
          </p:grpSpPr>
          <p:sp>
            <p:nvSpPr>
              <p:cNvPr id="15" name="Freeform 15"/>
              <p:cNvSpPr/>
              <p:nvPr/>
            </p:nvSpPr>
            <p:spPr>
              <a:xfrm>
                <a:off x="0" y="0"/>
                <a:ext cx="1903332" cy="503419"/>
              </a:xfrm>
              <a:custGeom>
                <a:avLst/>
                <a:gdLst/>
                <a:ahLst/>
                <a:cxnLst/>
                <a:rect l="l" t="t" r="r" b="b"/>
                <a:pathLst>
                  <a:path w="1903332" h="503419">
                    <a:moveTo>
                      <a:pt x="17141" y="0"/>
                    </a:moveTo>
                    <a:lnTo>
                      <a:pt x="1886192" y="0"/>
                    </a:lnTo>
                    <a:cubicBezTo>
                      <a:pt x="1895658" y="0"/>
                      <a:pt x="1903332" y="7674"/>
                      <a:pt x="1903332" y="17141"/>
                    </a:cubicBezTo>
                    <a:lnTo>
                      <a:pt x="1903332" y="486278"/>
                    </a:lnTo>
                    <a:cubicBezTo>
                      <a:pt x="1903332" y="495745"/>
                      <a:pt x="1895658" y="503419"/>
                      <a:pt x="1886192" y="503419"/>
                    </a:cubicBezTo>
                    <a:lnTo>
                      <a:pt x="17141" y="503419"/>
                    </a:lnTo>
                    <a:cubicBezTo>
                      <a:pt x="12595" y="503419"/>
                      <a:pt x="8235" y="501613"/>
                      <a:pt x="5020" y="498398"/>
                    </a:cubicBezTo>
                    <a:cubicBezTo>
                      <a:pt x="1806" y="495184"/>
                      <a:pt x="0" y="490824"/>
                      <a:pt x="0" y="486278"/>
                    </a:cubicBezTo>
                    <a:lnTo>
                      <a:pt x="0" y="17141"/>
                    </a:lnTo>
                    <a:cubicBezTo>
                      <a:pt x="0" y="7674"/>
                      <a:pt x="7674" y="0"/>
                      <a:pt x="17141" y="0"/>
                    </a:cubicBezTo>
                    <a:close/>
                  </a:path>
                </a:pathLst>
              </a:custGeom>
              <a:solidFill>
                <a:srgbClr val="070D59"/>
              </a:solidFill>
            </p:spPr>
          </p:sp>
          <p:sp>
            <p:nvSpPr>
              <p:cNvPr id="16" name="TextBox 16"/>
              <p:cNvSpPr txBox="1"/>
              <p:nvPr/>
            </p:nvSpPr>
            <p:spPr>
              <a:xfrm>
                <a:off x="0" y="-47625"/>
                <a:ext cx="1903333" cy="551044"/>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02857" y="9039295"/>
              <a:ext cx="2152214" cy="2152214"/>
            </a:xfrm>
            <a:custGeom>
              <a:avLst/>
              <a:gdLst/>
              <a:ahLst/>
              <a:cxnLst/>
              <a:rect l="l" t="t" r="r" b="b"/>
              <a:pathLst>
                <a:path w="2152214" h="2152214">
                  <a:moveTo>
                    <a:pt x="0" y="0"/>
                  </a:moveTo>
                  <a:lnTo>
                    <a:pt x="2152213" y="0"/>
                  </a:lnTo>
                  <a:lnTo>
                    <a:pt x="2152213" y="2152214"/>
                  </a:lnTo>
                  <a:lnTo>
                    <a:pt x="0" y="2152214"/>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a:ln cap="sq">
              <a:noFill/>
              <a:prstDash val="solid"/>
              <a:miter/>
            </a:ln>
          </p:spPr>
        </p:sp>
        <p:sp>
          <p:nvSpPr>
            <p:cNvPr id="18" name="Freeform 18"/>
            <p:cNvSpPr/>
            <p:nvPr/>
          </p:nvSpPr>
          <p:spPr>
            <a:xfrm>
              <a:off x="102857" y="6394783"/>
              <a:ext cx="2152214" cy="2152214"/>
            </a:xfrm>
            <a:custGeom>
              <a:avLst/>
              <a:gdLst/>
              <a:ahLst/>
              <a:cxnLst/>
              <a:rect l="l" t="t" r="r" b="b"/>
              <a:pathLst>
                <a:path w="2152214" h="2152214">
                  <a:moveTo>
                    <a:pt x="0" y="0"/>
                  </a:moveTo>
                  <a:lnTo>
                    <a:pt x="2152213" y="0"/>
                  </a:lnTo>
                  <a:lnTo>
                    <a:pt x="2152213" y="2152214"/>
                  </a:lnTo>
                  <a:lnTo>
                    <a:pt x="0" y="2152214"/>
                  </a:lnTo>
                  <a:lnTo>
                    <a:pt x="0" y="0"/>
                  </a:lnTo>
                  <a:close/>
                </a:path>
              </a:pathLst>
            </a:custGeom>
            <a:blipFill>
              <a:blip r:embed="rId8">
                <a:alphaModFix amt="50000"/>
                <a:extLst>
                  <a:ext uri="{96DAC541-7B7A-43D3-8B79-37D633B846F1}">
                    <asvg:svgBlip xmlns:asvg="http://schemas.microsoft.com/office/drawing/2016/SVG/main" r:embed="rId10"/>
                  </a:ext>
                </a:extLst>
              </a:blip>
              <a:stretch>
                <a:fillRect/>
              </a:stretch>
            </a:blipFill>
            <a:ln cap="sq">
              <a:noFill/>
              <a:prstDash val="solid"/>
              <a:miter/>
            </a:ln>
          </p:spPr>
        </p:sp>
        <p:sp>
          <p:nvSpPr>
            <p:cNvPr id="19" name="Freeform 19"/>
            <p:cNvSpPr/>
            <p:nvPr/>
          </p:nvSpPr>
          <p:spPr>
            <a:xfrm>
              <a:off x="154700" y="3781027"/>
              <a:ext cx="2152214" cy="2152214"/>
            </a:xfrm>
            <a:custGeom>
              <a:avLst/>
              <a:gdLst/>
              <a:ahLst/>
              <a:cxnLst/>
              <a:rect l="l" t="t" r="r" b="b"/>
              <a:pathLst>
                <a:path w="2152214" h="2152214">
                  <a:moveTo>
                    <a:pt x="0" y="0"/>
                  </a:moveTo>
                  <a:lnTo>
                    <a:pt x="2152213" y="0"/>
                  </a:lnTo>
                  <a:lnTo>
                    <a:pt x="2152213" y="2152214"/>
                  </a:lnTo>
                  <a:lnTo>
                    <a:pt x="0" y="2152214"/>
                  </a:lnTo>
                  <a:lnTo>
                    <a:pt x="0" y="0"/>
                  </a:lnTo>
                  <a:close/>
                </a:path>
              </a:pathLst>
            </a:custGeom>
            <a:blipFill>
              <a:blip r:embed="rId8">
                <a:alphaModFix amt="50000"/>
                <a:extLst>
                  <a:ext uri="{96DAC541-7B7A-43D3-8B79-37D633B846F1}">
                    <asvg:svgBlip xmlns:asvg="http://schemas.microsoft.com/office/drawing/2016/SVG/main" r:embed="rId11"/>
                  </a:ext>
                </a:extLst>
              </a:blip>
              <a:stretch>
                <a:fillRect/>
              </a:stretch>
            </a:blipFill>
            <a:ln cap="sq">
              <a:noFill/>
              <a:prstDash val="solid"/>
              <a:miter/>
            </a:ln>
          </p:spPr>
        </p:sp>
        <p:grpSp>
          <p:nvGrpSpPr>
            <p:cNvPr id="20" name="Group 20"/>
            <p:cNvGrpSpPr/>
            <p:nvPr/>
          </p:nvGrpSpPr>
          <p:grpSpPr>
            <a:xfrm>
              <a:off x="340206" y="3669372"/>
              <a:ext cx="1755870" cy="175587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3C88"/>
              </a:solidFill>
              <a:ln w="76200" cap="sq">
                <a:solidFill>
                  <a:srgbClr val="FFFFFF"/>
                </a:solid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301029" y="6512413"/>
              <a:ext cx="1755870" cy="175587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3C88"/>
              </a:solidFill>
              <a:ln w="76200" cap="sq">
                <a:solidFill>
                  <a:srgbClr val="FFFFFF"/>
                </a:solidFill>
                <a:prstDash val="solid"/>
                <a:miter/>
              </a:ln>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4761" y="9237467"/>
              <a:ext cx="1755870" cy="175587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3C88"/>
              </a:solidFill>
              <a:ln w="76200" cap="sq">
                <a:solidFill>
                  <a:srgbClr val="FFFFFF"/>
                </a:solidFill>
                <a:prstDash val="solid"/>
                <a:miter/>
              </a:ln>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rot="-10800000" flipH="1">
              <a:off x="3849185" y="0"/>
              <a:ext cx="14824071" cy="4595462"/>
            </a:xfrm>
            <a:custGeom>
              <a:avLst/>
              <a:gdLst/>
              <a:ahLst/>
              <a:cxnLst/>
              <a:rect l="l" t="t" r="r" b="b"/>
              <a:pathLst>
                <a:path w="14824071" h="4595462">
                  <a:moveTo>
                    <a:pt x="14824072" y="0"/>
                  </a:moveTo>
                  <a:lnTo>
                    <a:pt x="0" y="0"/>
                  </a:lnTo>
                  <a:lnTo>
                    <a:pt x="0" y="4595462"/>
                  </a:lnTo>
                  <a:lnTo>
                    <a:pt x="14824072" y="4595462"/>
                  </a:lnTo>
                  <a:lnTo>
                    <a:pt x="1482407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30" name="Freeform 30"/>
            <p:cNvSpPr/>
            <p:nvPr/>
          </p:nvSpPr>
          <p:spPr>
            <a:xfrm>
              <a:off x="779966" y="4200052"/>
              <a:ext cx="876351" cy="694508"/>
            </a:xfrm>
            <a:custGeom>
              <a:avLst/>
              <a:gdLst/>
              <a:ahLst/>
              <a:cxnLst/>
              <a:rect l="l" t="t" r="r" b="b"/>
              <a:pathLst>
                <a:path w="876351" h="694508">
                  <a:moveTo>
                    <a:pt x="0" y="0"/>
                  </a:moveTo>
                  <a:lnTo>
                    <a:pt x="876350" y="0"/>
                  </a:lnTo>
                  <a:lnTo>
                    <a:pt x="876350" y="694508"/>
                  </a:lnTo>
                  <a:lnTo>
                    <a:pt x="0" y="69450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1" name="Freeform 31"/>
            <p:cNvSpPr/>
            <p:nvPr/>
          </p:nvSpPr>
          <p:spPr>
            <a:xfrm>
              <a:off x="767300" y="6913197"/>
              <a:ext cx="901682" cy="866741"/>
            </a:xfrm>
            <a:custGeom>
              <a:avLst/>
              <a:gdLst/>
              <a:ahLst/>
              <a:cxnLst/>
              <a:rect l="l" t="t" r="r" b="b"/>
              <a:pathLst>
                <a:path w="901682" h="866741">
                  <a:moveTo>
                    <a:pt x="0" y="0"/>
                  </a:moveTo>
                  <a:lnTo>
                    <a:pt x="901682" y="0"/>
                  </a:lnTo>
                  <a:lnTo>
                    <a:pt x="901682" y="866742"/>
                  </a:lnTo>
                  <a:lnTo>
                    <a:pt x="0" y="86674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2" name="Freeform 32"/>
            <p:cNvSpPr/>
            <p:nvPr/>
          </p:nvSpPr>
          <p:spPr>
            <a:xfrm>
              <a:off x="819143" y="12387953"/>
              <a:ext cx="797995" cy="797995"/>
            </a:xfrm>
            <a:custGeom>
              <a:avLst/>
              <a:gdLst/>
              <a:ahLst/>
              <a:cxnLst/>
              <a:rect l="l" t="t" r="r" b="b"/>
              <a:pathLst>
                <a:path w="797995" h="797995">
                  <a:moveTo>
                    <a:pt x="0" y="0"/>
                  </a:moveTo>
                  <a:lnTo>
                    <a:pt x="797996" y="0"/>
                  </a:lnTo>
                  <a:lnTo>
                    <a:pt x="797996" y="797995"/>
                  </a:lnTo>
                  <a:lnTo>
                    <a:pt x="0" y="7979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TextBox 33"/>
            <p:cNvSpPr txBox="1"/>
            <p:nvPr/>
          </p:nvSpPr>
          <p:spPr>
            <a:xfrm>
              <a:off x="2644060" y="4718698"/>
              <a:ext cx="3791109" cy="706543"/>
            </a:xfrm>
            <a:prstGeom prst="rect">
              <a:avLst/>
            </a:prstGeom>
          </p:spPr>
          <p:txBody>
            <a:bodyPr lIns="0" tIns="0" rIns="0" bIns="0" rtlCol="0" anchor="t">
              <a:spAutoFit/>
            </a:bodyPr>
            <a:lstStyle/>
            <a:p>
              <a:pPr algn="l">
                <a:lnSpc>
                  <a:spcPts val="3800"/>
                </a:lnSpc>
              </a:pPr>
              <a:r>
                <a:rPr lang="en-US" sz="3800" b="1">
                  <a:solidFill>
                    <a:srgbClr val="FFFFFF"/>
                  </a:solidFill>
                  <a:latin typeface="Neue Montreal Bold"/>
                  <a:ea typeface="Neue Montreal Bold"/>
                  <a:cs typeface="Neue Montreal Bold"/>
                  <a:sym typeface="Neue Montreal Bold"/>
                </a:rPr>
                <a:t>$46,515,162</a:t>
              </a:r>
            </a:p>
          </p:txBody>
        </p:sp>
        <p:sp>
          <p:nvSpPr>
            <p:cNvPr id="34" name="TextBox 34"/>
            <p:cNvSpPr txBox="1"/>
            <p:nvPr/>
          </p:nvSpPr>
          <p:spPr>
            <a:xfrm>
              <a:off x="2644060" y="4004878"/>
              <a:ext cx="1242020" cy="449580"/>
            </a:xfrm>
            <a:prstGeom prst="rect">
              <a:avLst/>
            </a:prstGeom>
          </p:spPr>
          <p:txBody>
            <a:bodyPr lIns="0" tIns="0" rIns="0" bIns="0" rtlCol="0" anchor="t">
              <a:spAutoFit/>
            </a:bodyPr>
            <a:lstStyle/>
            <a:p>
              <a:pPr algn="l">
                <a:lnSpc>
                  <a:spcPts val="2400"/>
                </a:lnSpc>
              </a:pPr>
              <a:r>
                <a:rPr lang="en-US" sz="2400" b="1">
                  <a:solidFill>
                    <a:srgbClr val="FFFFFF"/>
                  </a:solidFill>
                  <a:latin typeface="Neue Montreal Bold"/>
                  <a:ea typeface="Neue Montreal Bold"/>
                  <a:cs typeface="Neue Montreal Bold"/>
                  <a:sym typeface="Neue Montreal Bold"/>
                </a:rPr>
                <a:t>State :</a:t>
              </a:r>
            </a:p>
          </p:txBody>
        </p:sp>
        <p:sp>
          <p:nvSpPr>
            <p:cNvPr id="35" name="TextBox 35"/>
            <p:cNvSpPr txBox="1"/>
            <p:nvPr/>
          </p:nvSpPr>
          <p:spPr>
            <a:xfrm>
              <a:off x="2644060" y="6550513"/>
              <a:ext cx="2800548" cy="449580"/>
            </a:xfrm>
            <a:prstGeom prst="rect">
              <a:avLst/>
            </a:prstGeom>
          </p:spPr>
          <p:txBody>
            <a:bodyPr lIns="0" tIns="0" rIns="0" bIns="0" rtlCol="0" anchor="t">
              <a:spAutoFit/>
            </a:bodyPr>
            <a:lstStyle/>
            <a:p>
              <a:pPr algn="l">
                <a:lnSpc>
                  <a:spcPts val="2400"/>
                </a:lnSpc>
              </a:pPr>
              <a:r>
                <a:rPr lang="en-US" sz="2400" b="1">
                  <a:solidFill>
                    <a:srgbClr val="FFFFFF"/>
                  </a:solidFill>
                  <a:latin typeface="Neue Montreal Bold"/>
                  <a:ea typeface="Neue Montreal Bold"/>
                  <a:cs typeface="Neue Montreal Bold"/>
                  <a:sym typeface="Neue Montreal Bold"/>
                </a:rPr>
                <a:t>Local Transfer</a:t>
              </a:r>
            </a:p>
          </p:txBody>
        </p:sp>
        <p:sp>
          <p:nvSpPr>
            <p:cNvPr id="36" name="TextBox 36"/>
            <p:cNvSpPr txBox="1"/>
            <p:nvPr/>
          </p:nvSpPr>
          <p:spPr>
            <a:xfrm>
              <a:off x="2644060" y="10148508"/>
              <a:ext cx="2913539" cy="706543"/>
            </a:xfrm>
            <a:prstGeom prst="rect">
              <a:avLst/>
            </a:prstGeom>
          </p:spPr>
          <p:txBody>
            <a:bodyPr lIns="0" tIns="0" rIns="0" bIns="0" rtlCol="0" anchor="t">
              <a:spAutoFit/>
            </a:bodyPr>
            <a:lstStyle/>
            <a:p>
              <a:pPr algn="l">
                <a:lnSpc>
                  <a:spcPts val="3800"/>
                </a:lnSpc>
              </a:pPr>
              <a:r>
                <a:rPr lang="en-US" sz="3800" b="1">
                  <a:solidFill>
                    <a:srgbClr val="FFFFFF"/>
                  </a:solidFill>
                  <a:latin typeface="Neue Montreal Bold"/>
                  <a:ea typeface="Neue Montreal Bold"/>
                  <a:cs typeface="Neue Montreal Bold"/>
                  <a:sym typeface="Neue Montreal Bold"/>
                </a:rPr>
                <a:t>$339,650</a:t>
              </a:r>
            </a:p>
          </p:txBody>
        </p:sp>
        <p:sp>
          <p:nvSpPr>
            <p:cNvPr id="37" name="TextBox 37"/>
            <p:cNvSpPr txBox="1"/>
            <p:nvPr/>
          </p:nvSpPr>
          <p:spPr>
            <a:xfrm>
              <a:off x="2774681" y="9383499"/>
              <a:ext cx="1558528" cy="449580"/>
            </a:xfrm>
            <a:prstGeom prst="rect">
              <a:avLst/>
            </a:prstGeom>
          </p:spPr>
          <p:txBody>
            <a:bodyPr lIns="0" tIns="0" rIns="0" bIns="0" rtlCol="0" anchor="t">
              <a:spAutoFit/>
            </a:bodyPr>
            <a:lstStyle/>
            <a:p>
              <a:pPr algn="l">
                <a:lnSpc>
                  <a:spcPts val="2400"/>
                </a:lnSpc>
              </a:pPr>
              <a:r>
                <a:rPr lang="en-US" sz="2400" b="1">
                  <a:solidFill>
                    <a:srgbClr val="FFFFFF"/>
                  </a:solidFill>
                  <a:latin typeface="Neue Montreal Bold"/>
                  <a:ea typeface="Neue Montreal Bold"/>
                  <a:cs typeface="Neue Montreal Bold"/>
                  <a:sym typeface="Neue Montreal Bold"/>
                </a:rPr>
                <a:t>Federal </a:t>
              </a:r>
            </a:p>
          </p:txBody>
        </p:sp>
        <p:grpSp>
          <p:nvGrpSpPr>
            <p:cNvPr id="38" name="Group 38"/>
            <p:cNvGrpSpPr/>
            <p:nvPr/>
          </p:nvGrpSpPr>
          <p:grpSpPr>
            <a:xfrm>
              <a:off x="0" y="11511653"/>
              <a:ext cx="9635621" cy="2548558"/>
              <a:chOff x="0" y="0"/>
              <a:chExt cx="1903333" cy="503419"/>
            </a:xfrm>
          </p:grpSpPr>
          <p:sp>
            <p:nvSpPr>
              <p:cNvPr id="39" name="Freeform 39"/>
              <p:cNvSpPr/>
              <p:nvPr/>
            </p:nvSpPr>
            <p:spPr>
              <a:xfrm>
                <a:off x="0" y="0"/>
                <a:ext cx="1903332" cy="503419"/>
              </a:xfrm>
              <a:custGeom>
                <a:avLst/>
                <a:gdLst/>
                <a:ahLst/>
                <a:cxnLst/>
                <a:rect l="l" t="t" r="r" b="b"/>
                <a:pathLst>
                  <a:path w="1903332" h="503419">
                    <a:moveTo>
                      <a:pt x="17141" y="0"/>
                    </a:moveTo>
                    <a:lnTo>
                      <a:pt x="1886192" y="0"/>
                    </a:lnTo>
                    <a:cubicBezTo>
                      <a:pt x="1895658" y="0"/>
                      <a:pt x="1903332" y="7674"/>
                      <a:pt x="1903332" y="17141"/>
                    </a:cubicBezTo>
                    <a:lnTo>
                      <a:pt x="1903332" y="486278"/>
                    </a:lnTo>
                    <a:cubicBezTo>
                      <a:pt x="1903332" y="495745"/>
                      <a:pt x="1895658" y="503419"/>
                      <a:pt x="1886192" y="503419"/>
                    </a:cubicBezTo>
                    <a:lnTo>
                      <a:pt x="17141" y="503419"/>
                    </a:lnTo>
                    <a:cubicBezTo>
                      <a:pt x="12595" y="503419"/>
                      <a:pt x="8235" y="501613"/>
                      <a:pt x="5020" y="498398"/>
                    </a:cubicBezTo>
                    <a:cubicBezTo>
                      <a:pt x="1806" y="495184"/>
                      <a:pt x="0" y="490824"/>
                      <a:pt x="0" y="486278"/>
                    </a:cubicBezTo>
                    <a:lnTo>
                      <a:pt x="0" y="17141"/>
                    </a:lnTo>
                    <a:cubicBezTo>
                      <a:pt x="0" y="7674"/>
                      <a:pt x="7674" y="0"/>
                      <a:pt x="17141" y="0"/>
                    </a:cubicBezTo>
                    <a:close/>
                  </a:path>
                </a:pathLst>
              </a:custGeom>
              <a:solidFill>
                <a:srgbClr val="506E9A"/>
              </a:solidFill>
            </p:spPr>
          </p:sp>
          <p:sp>
            <p:nvSpPr>
              <p:cNvPr id="40" name="TextBox 40"/>
              <p:cNvSpPr txBox="1"/>
              <p:nvPr/>
            </p:nvSpPr>
            <p:spPr>
              <a:xfrm>
                <a:off x="0" y="-47625"/>
                <a:ext cx="1903333" cy="551044"/>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2774681" y="11981553"/>
              <a:ext cx="1196777" cy="449580"/>
            </a:xfrm>
            <a:prstGeom prst="rect">
              <a:avLst/>
            </a:prstGeom>
          </p:spPr>
          <p:txBody>
            <a:bodyPr lIns="0" tIns="0" rIns="0" bIns="0" rtlCol="0" anchor="t">
              <a:spAutoFit/>
            </a:bodyPr>
            <a:lstStyle/>
            <a:p>
              <a:pPr algn="l">
                <a:lnSpc>
                  <a:spcPts val="2400"/>
                </a:lnSpc>
              </a:pPr>
              <a:r>
                <a:rPr lang="en-US" sz="2400" b="1">
                  <a:solidFill>
                    <a:srgbClr val="FFFFFF"/>
                  </a:solidFill>
                  <a:latin typeface="Neue Montreal Bold"/>
                  <a:ea typeface="Neue Montreal Bold"/>
                  <a:cs typeface="Neue Montreal Bold"/>
                  <a:sym typeface="Neue Montreal Bold"/>
                </a:rPr>
                <a:t>Other </a:t>
              </a:r>
            </a:p>
          </p:txBody>
        </p:sp>
        <p:grpSp>
          <p:nvGrpSpPr>
            <p:cNvPr id="42" name="Group 42"/>
            <p:cNvGrpSpPr/>
            <p:nvPr/>
          </p:nvGrpSpPr>
          <p:grpSpPr>
            <a:xfrm>
              <a:off x="352872" y="11892653"/>
              <a:ext cx="1755870" cy="175587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3C88"/>
              </a:solidFill>
              <a:ln w="76200" cap="sq">
                <a:solidFill>
                  <a:srgbClr val="FFFFFF"/>
                </a:solidFill>
                <a:prstDash val="solid"/>
                <a:miter/>
              </a:ln>
            </p:spPr>
          </p:sp>
          <p:sp>
            <p:nvSpPr>
              <p:cNvPr id="44" name="TextBox 4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45" name="Freeform 45"/>
            <p:cNvSpPr/>
            <p:nvPr/>
          </p:nvSpPr>
          <p:spPr>
            <a:xfrm>
              <a:off x="740788" y="9716404"/>
              <a:ext cx="797995" cy="797995"/>
            </a:xfrm>
            <a:custGeom>
              <a:avLst/>
              <a:gdLst/>
              <a:ahLst/>
              <a:cxnLst/>
              <a:rect l="l" t="t" r="r" b="b"/>
              <a:pathLst>
                <a:path w="797995" h="797995">
                  <a:moveTo>
                    <a:pt x="0" y="0"/>
                  </a:moveTo>
                  <a:lnTo>
                    <a:pt x="797996" y="0"/>
                  </a:lnTo>
                  <a:lnTo>
                    <a:pt x="797996" y="797996"/>
                  </a:lnTo>
                  <a:lnTo>
                    <a:pt x="0" y="79799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6" name="Freeform 46"/>
            <p:cNvSpPr/>
            <p:nvPr/>
          </p:nvSpPr>
          <p:spPr>
            <a:xfrm>
              <a:off x="883652" y="12371590"/>
              <a:ext cx="797995" cy="797995"/>
            </a:xfrm>
            <a:custGeom>
              <a:avLst/>
              <a:gdLst/>
              <a:ahLst/>
              <a:cxnLst/>
              <a:rect l="l" t="t" r="r" b="b"/>
              <a:pathLst>
                <a:path w="797995" h="797995">
                  <a:moveTo>
                    <a:pt x="0" y="0"/>
                  </a:moveTo>
                  <a:lnTo>
                    <a:pt x="797995" y="0"/>
                  </a:lnTo>
                  <a:lnTo>
                    <a:pt x="797995" y="797995"/>
                  </a:lnTo>
                  <a:lnTo>
                    <a:pt x="0" y="7979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7" name="Freeform 47"/>
            <p:cNvSpPr/>
            <p:nvPr/>
          </p:nvSpPr>
          <p:spPr>
            <a:xfrm>
              <a:off x="206543" y="11587497"/>
              <a:ext cx="2152214" cy="2152214"/>
            </a:xfrm>
            <a:custGeom>
              <a:avLst/>
              <a:gdLst/>
              <a:ahLst/>
              <a:cxnLst/>
              <a:rect l="l" t="t" r="r" b="b"/>
              <a:pathLst>
                <a:path w="2152214" h="2152214">
                  <a:moveTo>
                    <a:pt x="0" y="0"/>
                  </a:moveTo>
                  <a:lnTo>
                    <a:pt x="2152214" y="0"/>
                  </a:lnTo>
                  <a:lnTo>
                    <a:pt x="2152214" y="2152214"/>
                  </a:lnTo>
                  <a:lnTo>
                    <a:pt x="0" y="2152214"/>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a:ln cap="sq">
              <a:noFill/>
              <a:prstDash val="solid"/>
              <a:miter/>
            </a:ln>
          </p:spPr>
        </p:sp>
        <p:sp>
          <p:nvSpPr>
            <p:cNvPr id="48" name="TextBox 48"/>
            <p:cNvSpPr txBox="1"/>
            <p:nvPr/>
          </p:nvSpPr>
          <p:spPr>
            <a:xfrm>
              <a:off x="2774681" y="12720754"/>
              <a:ext cx="3049344" cy="706543"/>
            </a:xfrm>
            <a:prstGeom prst="rect">
              <a:avLst/>
            </a:prstGeom>
          </p:spPr>
          <p:txBody>
            <a:bodyPr lIns="0" tIns="0" rIns="0" bIns="0" rtlCol="0" anchor="t">
              <a:spAutoFit/>
            </a:bodyPr>
            <a:lstStyle/>
            <a:p>
              <a:pPr algn="l">
                <a:lnSpc>
                  <a:spcPts val="3800"/>
                </a:lnSpc>
              </a:pPr>
              <a:r>
                <a:rPr lang="en-US" sz="3800" b="1">
                  <a:solidFill>
                    <a:srgbClr val="FFFFFF"/>
                  </a:solidFill>
                  <a:latin typeface="Neue Montreal Bold"/>
                  <a:ea typeface="Neue Montreal Bold"/>
                  <a:cs typeface="Neue Montreal Bold"/>
                  <a:sym typeface="Neue Montreal Bold"/>
                </a:rPr>
                <a:t>$296,876</a:t>
              </a:r>
            </a:p>
          </p:txBody>
        </p:sp>
      </p:grpSp>
      <p:sp>
        <p:nvSpPr>
          <p:cNvPr id="49" name="TextBox 49"/>
          <p:cNvSpPr txBox="1"/>
          <p:nvPr/>
        </p:nvSpPr>
        <p:spPr>
          <a:xfrm>
            <a:off x="12404879" y="4682490"/>
            <a:ext cx="2673548" cy="515620"/>
          </a:xfrm>
          <a:prstGeom prst="rect">
            <a:avLst/>
          </a:prstGeom>
        </p:spPr>
        <p:txBody>
          <a:bodyPr lIns="0" tIns="0" rIns="0" bIns="0" rtlCol="0" anchor="t">
            <a:spAutoFit/>
          </a:bodyPr>
          <a:lstStyle/>
          <a:p>
            <a:pPr algn="l">
              <a:lnSpc>
                <a:spcPts val="3800"/>
              </a:lnSpc>
            </a:pPr>
            <a:r>
              <a:rPr lang="en-US" sz="3800" b="1">
                <a:solidFill>
                  <a:srgbClr val="FFFFFF"/>
                </a:solidFill>
                <a:latin typeface="Neue Montreal Bold"/>
                <a:ea typeface="Neue Montreal Bold"/>
                <a:cs typeface="Neue Montreal Bold"/>
                <a:sym typeface="Neue Montreal Bold"/>
              </a:rPr>
              <a:t>$17,340,100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65367" flipH="1">
            <a:off x="-5389833" y="6856395"/>
            <a:ext cx="11118054" cy="3446597"/>
          </a:xfrm>
          <a:custGeom>
            <a:avLst/>
            <a:gdLst/>
            <a:ahLst/>
            <a:cxnLst/>
            <a:rect l="l" t="t" r="r" b="b"/>
            <a:pathLst>
              <a:path w="11118054" h="3446597">
                <a:moveTo>
                  <a:pt x="11118053" y="0"/>
                </a:moveTo>
                <a:lnTo>
                  <a:pt x="0" y="0"/>
                </a:lnTo>
                <a:lnTo>
                  <a:pt x="0" y="3446597"/>
                </a:lnTo>
                <a:lnTo>
                  <a:pt x="11118053" y="3446597"/>
                </a:lnTo>
                <a:lnTo>
                  <a:pt x="11118053"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192084" y="-1242068"/>
            <a:ext cx="2722556" cy="2725963"/>
          </a:xfrm>
          <a:custGeom>
            <a:avLst/>
            <a:gdLst/>
            <a:ahLst/>
            <a:cxnLst/>
            <a:rect l="l" t="t" r="r" b="b"/>
            <a:pathLst>
              <a:path w="2722556" h="2725963">
                <a:moveTo>
                  <a:pt x="0" y="0"/>
                </a:moveTo>
                <a:lnTo>
                  <a:pt x="2722555" y="0"/>
                </a:lnTo>
                <a:lnTo>
                  <a:pt x="2722555" y="2725963"/>
                </a:lnTo>
                <a:lnTo>
                  <a:pt x="0" y="2725963"/>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tretch>
            <a:fillRect/>
          </a:stretch>
        </p:blipFill>
        <p:spPr>
          <a:xfrm>
            <a:off x="154778" y="1162035"/>
            <a:ext cx="8885615" cy="8582217"/>
          </a:xfrm>
          <a:prstGeom prst="rect">
            <a:avLst/>
          </a:prstGeom>
        </p:spPr>
      </p:pic>
      <p:sp>
        <p:nvSpPr>
          <p:cNvPr id="5" name="TextBox 5"/>
          <p:cNvSpPr txBox="1"/>
          <p:nvPr/>
        </p:nvSpPr>
        <p:spPr>
          <a:xfrm>
            <a:off x="8730940" y="1181836"/>
            <a:ext cx="11897116" cy="857250"/>
          </a:xfrm>
          <a:prstGeom prst="rect">
            <a:avLst/>
          </a:prstGeom>
        </p:spPr>
        <p:txBody>
          <a:bodyPr lIns="0" tIns="0" rIns="0" bIns="0" rtlCol="0" anchor="t">
            <a:spAutoFit/>
          </a:bodyPr>
          <a:lstStyle/>
          <a:p>
            <a:pPr algn="l">
              <a:lnSpc>
                <a:spcPts val="6720"/>
              </a:lnSpc>
            </a:pPr>
            <a:r>
              <a:rPr lang="en-US" sz="5600">
                <a:solidFill>
                  <a:srgbClr val="000000"/>
                </a:solidFill>
                <a:latin typeface="Neue Montreal"/>
                <a:ea typeface="Neue Montreal"/>
                <a:cs typeface="Neue Montreal"/>
                <a:sym typeface="Neue Montreal"/>
              </a:rPr>
              <a:t>Expense Summary </a:t>
            </a:r>
          </a:p>
        </p:txBody>
      </p:sp>
      <p:grpSp>
        <p:nvGrpSpPr>
          <p:cNvPr id="6" name="Group 6"/>
          <p:cNvGrpSpPr/>
          <p:nvPr/>
        </p:nvGrpSpPr>
        <p:grpSpPr>
          <a:xfrm>
            <a:off x="7688151" y="3106487"/>
            <a:ext cx="4863014" cy="1911418"/>
            <a:chOff x="0" y="0"/>
            <a:chExt cx="1280794" cy="503419"/>
          </a:xfrm>
        </p:grpSpPr>
        <p:sp>
          <p:nvSpPr>
            <p:cNvPr id="7" name="Freeform 7"/>
            <p:cNvSpPr/>
            <p:nvPr/>
          </p:nvSpPr>
          <p:spPr>
            <a:xfrm>
              <a:off x="0" y="0"/>
              <a:ext cx="1280794" cy="503419"/>
            </a:xfrm>
            <a:custGeom>
              <a:avLst/>
              <a:gdLst/>
              <a:ahLst/>
              <a:cxnLst/>
              <a:rect l="l" t="t" r="r" b="b"/>
              <a:pathLst>
                <a:path w="1280794" h="503419">
                  <a:moveTo>
                    <a:pt x="25472" y="0"/>
                  </a:moveTo>
                  <a:lnTo>
                    <a:pt x="1255322" y="0"/>
                  </a:lnTo>
                  <a:cubicBezTo>
                    <a:pt x="1269389" y="0"/>
                    <a:pt x="1280794" y="11404"/>
                    <a:pt x="1280794" y="25472"/>
                  </a:cubicBezTo>
                  <a:lnTo>
                    <a:pt x="1280794" y="477947"/>
                  </a:lnTo>
                  <a:cubicBezTo>
                    <a:pt x="1280794" y="492015"/>
                    <a:pt x="1269389" y="503419"/>
                    <a:pt x="1255322" y="503419"/>
                  </a:cubicBezTo>
                  <a:lnTo>
                    <a:pt x="25472" y="503419"/>
                  </a:lnTo>
                  <a:cubicBezTo>
                    <a:pt x="11404" y="503419"/>
                    <a:pt x="0" y="492015"/>
                    <a:pt x="0" y="477947"/>
                  </a:cubicBezTo>
                  <a:lnTo>
                    <a:pt x="0" y="25472"/>
                  </a:lnTo>
                  <a:cubicBezTo>
                    <a:pt x="0" y="11404"/>
                    <a:pt x="11404" y="0"/>
                    <a:pt x="25472" y="0"/>
                  </a:cubicBezTo>
                  <a:close/>
                </a:path>
              </a:pathLst>
            </a:custGeom>
            <a:solidFill>
              <a:srgbClr val="5893D4"/>
            </a:solidFill>
          </p:spPr>
        </p:sp>
        <p:sp>
          <p:nvSpPr>
            <p:cNvPr id="8" name="TextBox 8"/>
            <p:cNvSpPr txBox="1"/>
            <p:nvPr/>
          </p:nvSpPr>
          <p:spPr>
            <a:xfrm>
              <a:off x="0" y="-47625"/>
              <a:ext cx="1280794" cy="55104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688151" y="5155785"/>
            <a:ext cx="4863014" cy="1911418"/>
            <a:chOff x="0" y="0"/>
            <a:chExt cx="1280794" cy="503419"/>
          </a:xfrm>
        </p:grpSpPr>
        <p:sp>
          <p:nvSpPr>
            <p:cNvPr id="10" name="Freeform 10"/>
            <p:cNvSpPr/>
            <p:nvPr/>
          </p:nvSpPr>
          <p:spPr>
            <a:xfrm>
              <a:off x="0" y="0"/>
              <a:ext cx="1280794" cy="503419"/>
            </a:xfrm>
            <a:custGeom>
              <a:avLst/>
              <a:gdLst/>
              <a:ahLst/>
              <a:cxnLst/>
              <a:rect l="l" t="t" r="r" b="b"/>
              <a:pathLst>
                <a:path w="1280794" h="503419">
                  <a:moveTo>
                    <a:pt x="25472" y="0"/>
                  </a:moveTo>
                  <a:lnTo>
                    <a:pt x="1255322" y="0"/>
                  </a:lnTo>
                  <a:cubicBezTo>
                    <a:pt x="1269389" y="0"/>
                    <a:pt x="1280794" y="11404"/>
                    <a:pt x="1280794" y="25472"/>
                  </a:cubicBezTo>
                  <a:lnTo>
                    <a:pt x="1280794" y="477947"/>
                  </a:lnTo>
                  <a:cubicBezTo>
                    <a:pt x="1280794" y="492015"/>
                    <a:pt x="1269389" y="503419"/>
                    <a:pt x="1255322" y="503419"/>
                  </a:cubicBezTo>
                  <a:lnTo>
                    <a:pt x="25472" y="503419"/>
                  </a:lnTo>
                  <a:cubicBezTo>
                    <a:pt x="11404" y="503419"/>
                    <a:pt x="0" y="492015"/>
                    <a:pt x="0" y="477947"/>
                  </a:cubicBezTo>
                  <a:lnTo>
                    <a:pt x="0" y="25472"/>
                  </a:lnTo>
                  <a:cubicBezTo>
                    <a:pt x="0" y="11404"/>
                    <a:pt x="11404" y="0"/>
                    <a:pt x="25472" y="0"/>
                  </a:cubicBezTo>
                  <a:close/>
                </a:path>
              </a:pathLst>
            </a:custGeom>
            <a:solidFill>
              <a:srgbClr val="4A71F6"/>
            </a:solidFill>
          </p:spPr>
        </p:sp>
        <p:sp>
          <p:nvSpPr>
            <p:cNvPr id="11" name="TextBox 11"/>
            <p:cNvSpPr txBox="1"/>
            <p:nvPr/>
          </p:nvSpPr>
          <p:spPr>
            <a:xfrm>
              <a:off x="0" y="-47625"/>
              <a:ext cx="1280794" cy="55104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685459" y="7346882"/>
            <a:ext cx="4865705" cy="1911418"/>
            <a:chOff x="0" y="0"/>
            <a:chExt cx="1281503" cy="503419"/>
          </a:xfrm>
        </p:grpSpPr>
        <p:sp>
          <p:nvSpPr>
            <p:cNvPr id="13" name="Freeform 13"/>
            <p:cNvSpPr/>
            <p:nvPr/>
          </p:nvSpPr>
          <p:spPr>
            <a:xfrm>
              <a:off x="0" y="0"/>
              <a:ext cx="1281503" cy="503419"/>
            </a:xfrm>
            <a:custGeom>
              <a:avLst/>
              <a:gdLst/>
              <a:ahLst/>
              <a:cxnLst/>
              <a:rect l="l" t="t" r="r" b="b"/>
              <a:pathLst>
                <a:path w="1281503" h="503419">
                  <a:moveTo>
                    <a:pt x="25458" y="0"/>
                  </a:moveTo>
                  <a:lnTo>
                    <a:pt x="1256045" y="0"/>
                  </a:lnTo>
                  <a:cubicBezTo>
                    <a:pt x="1270105" y="0"/>
                    <a:pt x="1281503" y="11398"/>
                    <a:pt x="1281503" y="25458"/>
                  </a:cubicBezTo>
                  <a:lnTo>
                    <a:pt x="1281503" y="477961"/>
                  </a:lnTo>
                  <a:cubicBezTo>
                    <a:pt x="1281503" y="492021"/>
                    <a:pt x="1270105" y="503419"/>
                    <a:pt x="1256045" y="503419"/>
                  </a:cubicBezTo>
                  <a:lnTo>
                    <a:pt x="25458" y="503419"/>
                  </a:lnTo>
                  <a:cubicBezTo>
                    <a:pt x="18706" y="503419"/>
                    <a:pt x="12231" y="500737"/>
                    <a:pt x="7456" y="495962"/>
                  </a:cubicBezTo>
                  <a:cubicBezTo>
                    <a:pt x="2682" y="491188"/>
                    <a:pt x="0" y="484713"/>
                    <a:pt x="0" y="477961"/>
                  </a:cubicBezTo>
                  <a:lnTo>
                    <a:pt x="0" y="25458"/>
                  </a:lnTo>
                  <a:cubicBezTo>
                    <a:pt x="0" y="11398"/>
                    <a:pt x="11398" y="0"/>
                    <a:pt x="25458" y="0"/>
                  </a:cubicBezTo>
                  <a:close/>
                </a:path>
              </a:pathLst>
            </a:custGeom>
            <a:solidFill>
              <a:srgbClr val="0D2970"/>
            </a:solidFill>
          </p:spPr>
        </p:sp>
        <p:sp>
          <p:nvSpPr>
            <p:cNvPr id="14" name="TextBox 14"/>
            <p:cNvSpPr txBox="1"/>
            <p:nvPr/>
          </p:nvSpPr>
          <p:spPr>
            <a:xfrm>
              <a:off x="0" y="-47625"/>
              <a:ext cx="1281503" cy="551044"/>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0800000" flipH="1">
            <a:off x="13460938" y="-239403"/>
            <a:ext cx="11118054" cy="3446597"/>
          </a:xfrm>
          <a:custGeom>
            <a:avLst/>
            <a:gdLst/>
            <a:ahLst/>
            <a:cxnLst/>
            <a:rect l="l" t="t" r="r" b="b"/>
            <a:pathLst>
              <a:path w="11118054" h="3446597">
                <a:moveTo>
                  <a:pt x="11118054" y="0"/>
                </a:moveTo>
                <a:lnTo>
                  <a:pt x="0" y="0"/>
                </a:lnTo>
                <a:lnTo>
                  <a:pt x="0" y="3446597"/>
                </a:lnTo>
                <a:lnTo>
                  <a:pt x="11118054" y="3446597"/>
                </a:lnTo>
                <a:lnTo>
                  <a:pt x="11118054"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16" name="Group 16"/>
          <p:cNvGrpSpPr/>
          <p:nvPr/>
        </p:nvGrpSpPr>
        <p:grpSpPr>
          <a:xfrm>
            <a:off x="13113140" y="3058261"/>
            <a:ext cx="4948739" cy="1911418"/>
            <a:chOff x="0" y="0"/>
            <a:chExt cx="1303372" cy="503419"/>
          </a:xfrm>
        </p:grpSpPr>
        <p:sp>
          <p:nvSpPr>
            <p:cNvPr id="17" name="Freeform 17"/>
            <p:cNvSpPr/>
            <p:nvPr/>
          </p:nvSpPr>
          <p:spPr>
            <a:xfrm>
              <a:off x="0" y="0"/>
              <a:ext cx="1303372" cy="503419"/>
            </a:xfrm>
            <a:custGeom>
              <a:avLst/>
              <a:gdLst/>
              <a:ahLst/>
              <a:cxnLst/>
              <a:rect l="l" t="t" r="r" b="b"/>
              <a:pathLst>
                <a:path w="1303372" h="503419">
                  <a:moveTo>
                    <a:pt x="25031" y="0"/>
                  </a:moveTo>
                  <a:lnTo>
                    <a:pt x="1278341" y="0"/>
                  </a:lnTo>
                  <a:cubicBezTo>
                    <a:pt x="1284979" y="0"/>
                    <a:pt x="1291346" y="2637"/>
                    <a:pt x="1296040" y="7331"/>
                  </a:cubicBezTo>
                  <a:cubicBezTo>
                    <a:pt x="1300734" y="12026"/>
                    <a:pt x="1303372" y="18392"/>
                    <a:pt x="1303372" y="25031"/>
                  </a:cubicBezTo>
                  <a:lnTo>
                    <a:pt x="1303372" y="478388"/>
                  </a:lnTo>
                  <a:cubicBezTo>
                    <a:pt x="1303372" y="492212"/>
                    <a:pt x="1292165" y="503419"/>
                    <a:pt x="1278341" y="503419"/>
                  </a:cubicBezTo>
                  <a:lnTo>
                    <a:pt x="25031" y="503419"/>
                  </a:lnTo>
                  <a:cubicBezTo>
                    <a:pt x="18392" y="503419"/>
                    <a:pt x="12026" y="500782"/>
                    <a:pt x="7331" y="496088"/>
                  </a:cubicBezTo>
                  <a:cubicBezTo>
                    <a:pt x="2637" y="491393"/>
                    <a:pt x="0" y="485027"/>
                    <a:pt x="0" y="478388"/>
                  </a:cubicBezTo>
                  <a:lnTo>
                    <a:pt x="0" y="25031"/>
                  </a:lnTo>
                  <a:cubicBezTo>
                    <a:pt x="0" y="11207"/>
                    <a:pt x="11207" y="0"/>
                    <a:pt x="25031" y="0"/>
                  </a:cubicBezTo>
                  <a:close/>
                </a:path>
              </a:pathLst>
            </a:custGeom>
            <a:solidFill>
              <a:srgbClr val="506E9A"/>
            </a:solidFill>
          </p:spPr>
        </p:sp>
        <p:sp>
          <p:nvSpPr>
            <p:cNvPr id="18" name="TextBox 18"/>
            <p:cNvSpPr txBox="1"/>
            <p:nvPr/>
          </p:nvSpPr>
          <p:spPr>
            <a:xfrm>
              <a:off x="0" y="-47625"/>
              <a:ext cx="1303372" cy="55104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113140" y="5155785"/>
            <a:ext cx="4948739" cy="1911418"/>
            <a:chOff x="0" y="0"/>
            <a:chExt cx="1303372" cy="503419"/>
          </a:xfrm>
        </p:grpSpPr>
        <p:sp>
          <p:nvSpPr>
            <p:cNvPr id="20" name="Freeform 20"/>
            <p:cNvSpPr/>
            <p:nvPr/>
          </p:nvSpPr>
          <p:spPr>
            <a:xfrm>
              <a:off x="0" y="0"/>
              <a:ext cx="1303372" cy="503419"/>
            </a:xfrm>
            <a:custGeom>
              <a:avLst/>
              <a:gdLst/>
              <a:ahLst/>
              <a:cxnLst/>
              <a:rect l="l" t="t" r="r" b="b"/>
              <a:pathLst>
                <a:path w="1303372" h="503419">
                  <a:moveTo>
                    <a:pt x="25031" y="0"/>
                  </a:moveTo>
                  <a:lnTo>
                    <a:pt x="1278341" y="0"/>
                  </a:lnTo>
                  <a:cubicBezTo>
                    <a:pt x="1284979" y="0"/>
                    <a:pt x="1291346" y="2637"/>
                    <a:pt x="1296040" y="7331"/>
                  </a:cubicBezTo>
                  <a:cubicBezTo>
                    <a:pt x="1300734" y="12026"/>
                    <a:pt x="1303372" y="18392"/>
                    <a:pt x="1303372" y="25031"/>
                  </a:cubicBezTo>
                  <a:lnTo>
                    <a:pt x="1303372" y="478388"/>
                  </a:lnTo>
                  <a:cubicBezTo>
                    <a:pt x="1303372" y="492212"/>
                    <a:pt x="1292165" y="503419"/>
                    <a:pt x="1278341" y="503419"/>
                  </a:cubicBezTo>
                  <a:lnTo>
                    <a:pt x="25031" y="503419"/>
                  </a:lnTo>
                  <a:cubicBezTo>
                    <a:pt x="18392" y="503419"/>
                    <a:pt x="12026" y="500782"/>
                    <a:pt x="7331" y="496088"/>
                  </a:cubicBezTo>
                  <a:cubicBezTo>
                    <a:pt x="2637" y="491393"/>
                    <a:pt x="0" y="485027"/>
                    <a:pt x="0" y="478388"/>
                  </a:cubicBezTo>
                  <a:lnTo>
                    <a:pt x="0" y="25031"/>
                  </a:lnTo>
                  <a:cubicBezTo>
                    <a:pt x="0" y="11207"/>
                    <a:pt x="11207" y="0"/>
                    <a:pt x="25031" y="0"/>
                  </a:cubicBezTo>
                  <a:close/>
                </a:path>
              </a:pathLst>
            </a:custGeom>
            <a:solidFill>
              <a:srgbClr val="635A92"/>
            </a:solidFill>
          </p:spPr>
        </p:sp>
        <p:sp>
          <p:nvSpPr>
            <p:cNvPr id="21" name="TextBox 21"/>
            <p:cNvSpPr txBox="1"/>
            <p:nvPr/>
          </p:nvSpPr>
          <p:spPr>
            <a:xfrm>
              <a:off x="0" y="-47625"/>
              <a:ext cx="1303372" cy="551044"/>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3113140" y="7346882"/>
            <a:ext cx="4948739" cy="1911418"/>
            <a:chOff x="0" y="0"/>
            <a:chExt cx="1303372" cy="503419"/>
          </a:xfrm>
        </p:grpSpPr>
        <p:sp>
          <p:nvSpPr>
            <p:cNvPr id="23" name="Freeform 23"/>
            <p:cNvSpPr/>
            <p:nvPr/>
          </p:nvSpPr>
          <p:spPr>
            <a:xfrm>
              <a:off x="0" y="0"/>
              <a:ext cx="1303372" cy="503419"/>
            </a:xfrm>
            <a:custGeom>
              <a:avLst/>
              <a:gdLst/>
              <a:ahLst/>
              <a:cxnLst/>
              <a:rect l="l" t="t" r="r" b="b"/>
              <a:pathLst>
                <a:path w="1303372" h="503419">
                  <a:moveTo>
                    <a:pt x="25031" y="0"/>
                  </a:moveTo>
                  <a:lnTo>
                    <a:pt x="1278341" y="0"/>
                  </a:lnTo>
                  <a:cubicBezTo>
                    <a:pt x="1284979" y="0"/>
                    <a:pt x="1291346" y="2637"/>
                    <a:pt x="1296040" y="7331"/>
                  </a:cubicBezTo>
                  <a:cubicBezTo>
                    <a:pt x="1300734" y="12026"/>
                    <a:pt x="1303372" y="18392"/>
                    <a:pt x="1303372" y="25031"/>
                  </a:cubicBezTo>
                  <a:lnTo>
                    <a:pt x="1303372" y="478388"/>
                  </a:lnTo>
                  <a:cubicBezTo>
                    <a:pt x="1303372" y="492212"/>
                    <a:pt x="1292165" y="503419"/>
                    <a:pt x="1278341" y="503419"/>
                  </a:cubicBezTo>
                  <a:lnTo>
                    <a:pt x="25031" y="503419"/>
                  </a:lnTo>
                  <a:cubicBezTo>
                    <a:pt x="18392" y="503419"/>
                    <a:pt x="12026" y="500782"/>
                    <a:pt x="7331" y="496088"/>
                  </a:cubicBezTo>
                  <a:cubicBezTo>
                    <a:pt x="2637" y="491393"/>
                    <a:pt x="0" y="485027"/>
                    <a:pt x="0" y="478388"/>
                  </a:cubicBezTo>
                  <a:lnTo>
                    <a:pt x="0" y="25031"/>
                  </a:lnTo>
                  <a:cubicBezTo>
                    <a:pt x="0" y="11207"/>
                    <a:pt x="11207" y="0"/>
                    <a:pt x="25031" y="0"/>
                  </a:cubicBezTo>
                  <a:close/>
                </a:path>
              </a:pathLst>
            </a:custGeom>
            <a:solidFill>
              <a:srgbClr val="7E468A"/>
            </a:solidFill>
          </p:spPr>
        </p:sp>
        <p:sp>
          <p:nvSpPr>
            <p:cNvPr id="24" name="TextBox 24"/>
            <p:cNvSpPr txBox="1"/>
            <p:nvPr/>
          </p:nvSpPr>
          <p:spPr>
            <a:xfrm>
              <a:off x="0" y="-47625"/>
              <a:ext cx="1303372" cy="551044"/>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8118045" y="3454803"/>
            <a:ext cx="1225790" cy="1217618"/>
          </a:xfrm>
          <a:custGeom>
            <a:avLst/>
            <a:gdLst/>
            <a:ahLst/>
            <a:cxnLst/>
            <a:rect l="l" t="t" r="r" b="b"/>
            <a:pathLst>
              <a:path w="1225790" h="1217618">
                <a:moveTo>
                  <a:pt x="0" y="0"/>
                </a:moveTo>
                <a:lnTo>
                  <a:pt x="1225790" y="0"/>
                </a:lnTo>
                <a:lnTo>
                  <a:pt x="1225790" y="1217618"/>
                </a:lnTo>
                <a:lnTo>
                  <a:pt x="0" y="12176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8130971" y="5434146"/>
            <a:ext cx="1291050" cy="1291050"/>
          </a:xfrm>
          <a:custGeom>
            <a:avLst/>
            <a:gdLst/>
            <a:ahLst/>
            <a:cxnLst/>
            <a:rect l="l" t="t" r="r" b="b"/>
            <a:pathLst>
              <a:path w="1291050" h="1291050">
                <a:moveTo>
                  <a:pt x="0" y="0"/>
                </a:moveTo>
                <a:lnTo>
                  <a:pt x="1291050" y="0"/>
                </a:lnTo>
                <a:lnTo>
                  <a:pt x="1291050" y="1291050"/>
                </a:lnTo>
                <a:lnTo>
                  <a:pt x="0" y="1291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7851199" y="7815001"/>
            <a:ext cx="1760763" cy="891386"/>
          </a:xfrm>
          <a:custGeom>
            <a:avLst/>
            <a:gdLst/>
            <a:ahLst/>
            <a:cxnLst/>
            <a:rect l="l" t="t" r="r" b="b"/>
            <a:pathLst>
              <a:path w="1760763" h="891386">
                <a:moveTo>
                  <a:pt x="0" y="0"/>
                </a:moveTo>
                <a:lnTo>
                  <a:pt x="1760762" y="0"/>
                </a:lnTo>
                <a:lnTo>
                  <a:pt x="1760762" y="891386"/>
                </a:lnTo>
                <a:lnTo>
                  <a:pt x="0" y="891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Freeform 28"/>
          <p:cNvSpPr/>
          <p:nvPr/>
        </p:nvSpPr>
        <p:spPr>
          <a:xfrm>
            <a:off x="13460938" y="3501458"/>
            <a:ext cx="1697669" cy="1228688"/>
          </a:xfrm>
          <a:custGeom>
            <a:avLst/>
            <a:gdLst/>
            <a:ahLst/>
            <a:cxnLst/>
            <a:rect l="l" t="t" r="r" b="b"/>
            <a:pathLst>
              <a:path w="1697669" h="1228688">
                <a:moveTo>
                  <a:pt x="0" y="0"/>
                </a:moveTo>
                <a:lnTo>
                  <a:pt x="1697670" y="0"/>
                </a:lnTo>
                <a:lnTo>
                  <a:pt x="1697670" y="1228689"/>
                </a:lnTo>
                <a:lnTo>
                  <a:pt x="0" y="12286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a:off x="13642829" y="5306856"/>
            <a:ext cx="1187063" cy="1504993"/>
          </a:xfrm>
          <a:custGeom>
            <a:avLst/>
            <a:gdLst/>
            <a:ahLst/>
            <a:cxnLst/>
            <a:rect l="l" t="t" r="r" b="b"/>
            <a:pathLst>
              <a:path w="1187063" h="1504993">
                <a:moveTo>
                  <a:pt x="0" y="0"/>
                </a:moveTo>
                <a:lnTo>
                  <a:pt x="1187064" y="0"/>
                </a:lnTo>
                <a:lnTo>
                  <a:pt x="1187064" y="1504993"/>
                </a:lnTo>
                <a:lnTo>
                  <a:pt x="0" y="15049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0" name="Freeform 30"/>
          <p:cNvSpPr/>
          <p:nvPr/>
        </p:nvSpPr>
        <p:spPr>
          <a:xfrm>
            <a:off x="13379333" y="7532722"/>
            <a:ext cx="1450560" cy="1450560"/>
          </a:xfrm>
          <a:custGeom>
            <a:avLst/>
            <a:gdLst/>
            <a:ahLst/>
            <a:cxnLst/>
            <a:rect l="l" t="t" r="r" b="b"/>
            <a:pathLst>
              <a:path w="1450560" h="1450560">
                <a:moveTo>
                  <a:pt x="0" y="0"/>
                </a:moveTo>
                <a:lnTo>
                  <a:pt x="1450560" y="0"/>
                </a:lnTo>
                <a:lnTo>
                  <a:pt x="1450560" y="1450559"/>
                </a:lnTo>
                <a:lnTo>
                  <a:pt x="0" y="14505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1" name="TextBox 31"/>
          <p:cNvSpPr txBox="1"/>
          <p:nvPr/>
        </p:nvSpPr>
        <p:spPr>
          <a:xfrm>
            <a:off x="9611961" y="4071120"/>
            <a:ext cx="2462689" cy="424180"/>
          </a:xfrm>
          <a:prstGeom prst="rect">
            <a:avLst/>
          </a:prstGeom>
        </p:spPr>
        <p:txBody>
          <a:bodyPr lIns="0" tIns="0" rIns="0" bIns="0" rtlCol="0" anchor="t">
            <a:spAutoFit/>
          </a:bodyPr>
          <a:lstStyle/>
          <a:p>
            <a:pPr algn="l">
              <a:lnSpc>
                <a:spcPts val="3200"/>
              </a:lnSpc>
            </a:pPr>
            <a:r>
              <a:rPr lang="en-US" sz="3200" b="1">
                <a:solidFill>
                  <a:srgbClr val="EAEAEF"/>
                </a:solidFill>
                <a:latin typeface="Neue Montreal Bold"/>
                <a:ea typeface="Neue Montreal Bold"/>
                <a:cs typeface="Neue Montreal Bold"/>
                <a:sym typeface="Neue Montreal Bold"/>
              </a:rPr>
              <a:t>$45,292,140</a:t>
            </a:r>
          </a:p>
        </p:txBody>
      </p:sp>
      <p:sp>
        <p:nvSpPr>
          <p:cNvPr id="32" name="TextBox 32"/>
          <p:cNvSpPr txBox="1"/>
          <p:nvPr/>
        </p:nvSpPr>
        <p:spPr>
          <a:xfrm>
            <a:off x="9821331" y="6209576"/>
            <a:ext cx="2253320" cy="424180"/>
          </a:xfrm>
          <a:prstGeom prst="rect">
            <a:avLst/>
          </a:prstGeom>
        </p:spPr>
        <p:txBody>
          <a:bodyPr lIns="0" tIns="0" rIns="0" bIns="0" rtlCol="0" anchor="t">
            <a:spAutoFit/>
          </a:bodyPr>
          <a:lstStyle/>
          <a:p>
            <a:pPr algn="l">
              <a:lnSpc>
                <a:spcPts val="3200"/>
              </a:lnSpc>
            </a:pPr>
            <a:r>
              <a:rPr lang="en-US" sz="3200" b="1">
                <a:solidFill>
                  <a:srgbClr val="FFFFFE"/>
                </a:solidFill>
                <a:latin typeface="Neue Montreal Bold"/>
                <a:ea typeface="Neue Montreal Bold"/>
                <a:cs typeface="Neue Montreal Bold"/>
                <a:sym typeface="Neue Montreal Bold"/>
              </a:rPr>
              <a:t>$7,845,037</a:t>
            </a:r>
          </a:p>
        </p:txBody>
      </p:sp>
      <p:sp>
        <p:nvSpPr>
          <p:cNvPr id="33" name="TextBox 33"/>
          <p:cNvSpPr txBox="1"/>
          <p:nvPr/>
        </p:nvSpPr>
        <p:spPr>
          <a:xfrm>
            <a:off x="10121763" y="3539558"/>
            <a:ext cx="1676251" cy="327660"/>
          </a:xfrm>
          <a:prstGeom prst="rect">
            <a:avLst/>
          </a:prstGeom>
        </p:spPr>
        <p:txBody>
          <a:bodyPr lIns="0" tIns="0" rIns="0" bIns="0" rtlCol="0" anchor="t">
            <a:spAutoFit/>
          </a:bodyPr>
          <a:lstStyle/>
          <a:p>
            <a:pPr algn="l">
              <a:lnSpc>
                <a:spcPts val="2400"/>
              </a:lnSpc>
            </a:pPr>
            <a:r>
              <a:rPr lang="en-US" sz="2400" b="1">
                <a:solidFill>
                  <a:srgbClr val="EDE7E7"/>
                </a:solidFill>
                <a:latin typeface="Neue Montreal Bold"/>
                <a:ea typeface="Neue Montreal Bold"/>
                <a:cs typeface="Neue Montreal Bold"/>
                <a:sym typeface="Neue Montreal Bold"/>
              </a:rPr>
              <a:t>Instruction:</a:t>
            </a:r>
          </a:p>
        </p:txBody>
      </p:sp>
      <p:sp>
        <p:nvSpPr>
          <p:cNvPr id="34" name="TextBox 34"/>
          <p:cNvSpPr txBox="1"/>
          <p:nvPr/>
        </p:nvSpPr>
        <p:spPr>
          <a:xfrm>
            <a:off x="9919833" y="5491143"/>
            <a:ext cx="1846213" cy="327660"/>
          </a:xfrm>
          <a:prstGeom prst="rect">
            <a:avLst/>
          </a:prstGeom>
        </p:spPr>
        <p:txBody>
          <a:bodyPr lIns="0" tIns="0" rIns="0" bIns="0" rtlCol="0" anchor="t">
            <a:spAutoFit/>
          </a:bodyPr>
          <a:lstStyle/>
          <a:p>
            <a:pPr algn="l">
              <a:lnSpc>
                <a:spcPts val="2400"/>
              </a:lnSpc>
            </a:pPr>
            <a:r>
              <a:rPr lang="en-US" sz="2400" b="1">
                <a:solidFill>
                  <a:srgbClr val="FFFFFE"/>
                </a:solidFill>
                <a:latin typeface="Neue Montreal Bold"/>
                <a:ea typeface="Neue Montreal Bold"/>
                <a:cs typeface="Neue Montreal Bold"/>
                <a:sym typeface="Neue Montreal Bold"/>
              </a:rPr>
              <a:t>Maintenance</a:t>
            </a:r>
          </a:p>
        </p:txBody>
      </p:sp>
      <p:sp>
        <p:nvSpPr>
          <p:cNvPr id="35" name="TextBox 35"/>
          <p:cNvSpPr txBox="1"/>
          <p:nvPr/>
        </p:nvSpPr>
        <p:spPr>
          <a:xfrm>
            <a:off x="9716736" y="8368010"/>
            <a:ext cx="2235250" cy="424180"/>
          </a:xfrm>
          <a:prstGeom prst="rect">
            <a:avLst/>
          </a:prstGeom>
        </p:spPr>
        <p:txBody>
          <a:bodyPr lIns="0" tIns="0" rIns="0" bIns="0" rtlCol="0" anchor="t">
            <a:spAutoFit/>
          </a:bodyPr>
          <a:lstStyle/>
          <a:p>
            <a:pPr algn="l">
              <a:lnSpc>
                <a:spcPts val="3200"/>
              </a:lnSpc>
            </a:pPr>
            <a:r>
              <a:rPr lang="en-US" sz="3200" b="1">
                <a:solidFill>
                  <a:srgbClr val="FFFFFE"/>
                </a:solidFill>
                <a:latin typeface="Neue Montreal Bold"/>
                <a:ea typeface="Neue Montreal Bold"/>
                <a:cs typeface="Neue Montreal Bold"/>
                <a:sym typeface="Neue Montreal Bold"/>
              </a:rPr>
              <a:t>$4,409,744</a:t>
            </a:r>
          </a:p>
        </p:txBody>
      </p:sp>
      <p:sp>
        <p:nvSpPr>
          <p:cNvPr id="36" name="TextBox 36"/>
          <p:cNvSpPr txBox="1"/>
          <p:nvPr/>
        </p:nvSpPr>
        <p:spPr>
          <a:xfrm>
            <a:off x="9716736" y="7781578"/>
            <a:ext cx="2235250" cy="327660"/>
          </a:xfrm>
          <a:prstGeom prst="rect">
            <a:avLst/>
          </a:prstGeom>
        </p:spPr>
        <p:txBody>
          <a:bodyPr lIns="0" tIns="0" rIns="0" bIns="0" rtlCol="0" anchor="t">
            <a:spAutoFit/>
          </a:bodyPr>
          <a:lstStyle/>
          <a:p>
            <a:pPr algn="l">
              <a:lnSpc>
                <a:spcPts val="2400"/>
              </a:lnSpc>
            </a:pPr>
            <a:r>
              <a:rPr lang="en-US" sz="2400" b="1">
                <a:solidFill>
                  <a:srgbClr val="FFFFFE"/>
                </a:solidFill>
                <a:latin typeface="Neue Montreal Bold"/>
                <a:ea typeface="Neue Montreal Bold"/>
                <a:cs typeface="Neue Montreal Bold"/>
                <a:sym typeface="Neue Montreal Bold"/>
              </a:rPr>
              <a:t>Transportation </a:t>
            </a:r>
          </a:p>
        </p:txBody>
      </p:sp>
      <p:sp>
        <p:nvSpPr>
          <p:cNvPr id="37" name="TextBox 37"/>
          <p:cNvSpPr txBox="1"/>
          <p:nvPr/>
        </p:nvSpPr>
        <p:spPr>
          <a:xfrm>
            <a:off x="15482690" y="3539558"/>
            <a:ext cx="1931194" cy="327660"/>
          </a:xfrm>
          <a:prstGeom prst="rect">
            <a:avLst/>
          </a:prstGeom>
        </p:spPr>
        <p:txBody>
          <a:bodyPr lIns="0" tIns="0" rIns="0" bIns="0" rtlCol="0" anchor="t">
            <a:spAutoFit/>
          </a:bodyPr>
          <a:lstStyle/>
          <a:p>
            <a:pPr algn="l">
              <a:lnSpc>
                <a:spcPts val="2400"/>
              </a:lnSpc>
            </a:pPr>
            <a:r>
              <a:rPr lang="en-US" sz="2400" b="1">
                <a:solidFill>
                  <a:srgbClr val="FFFFFF"/>
                </a:solidFill>
                <a:latin typeface="Neue Montreal Bold"/>
                <a:ea typeface="Neue Montreal Bold"/>
                <a:cs typeface="Neue Montreal Bold"/>
                <a:sym typeface="Neue Montreal Bold"/>
              </a:rPr>
              <a:t>Technology </a:t>
            </a:r>
          </a:p>
        </p:txBody>
      </p:sp>
      <p:sp>
        <p:nvSpPr>
          <p:cNvPr id="38" name="TextBox 38"/>
          <p:cNvSpPr txBox="1"/>
          <p:nvPr/>
        </p:nvSpPr>
        <p:spPr>
          <a:xfrm>
            <a:off x="15339815" y="5641686"/>
            <a:ext cx="2163247" cy="327660"/>
          </a:xfrm>
          <a:prstGeom prst="rect">
            <a:avLst/>
          </a:prstGeom>
        </p:spPr>
        <p:txBody>
          <a:bodyPr lIns="0" tIns="0" rIns="0" bIns="0" rtlCol="0" anchor="t">
            <a:spAutoFit/>
          </a:bodyPr>
          <a:lstStyle/>
          <a:p>
            <a:pPr algn="l">
              <a:lnSpc>
                <a:spcPts val="2400"/>
              </a:lnSpc>
            </a:pPr>
            <a:r>
              <a:rPr lang="en-US" sz="2400" b="1">
                <a:solidFill>
                  <a:srgbClr val="FFFFFE"/>
                </a:solidFill>
                <a:latin typeface="Neue Montreal Bold"/>
                <a:ea typeface="Neue Montreal Bold"/>
                <a:cs typeface="Neue Montreal Bold"/>
                <a:sym typeface="Neue Montreal Bold"/>
              </a:rPr>
              <a:t>Administration</a:t>
            </a:r>
          </a:p>
        </p:txBody>
      </p:sp>
      <p:sp>
        <p:nvSpPr>
          <p:cNvPr id="39" name="TextBox 39"/>
          <p:cNvSpPr txBox="1"/>
          <p:nvPr/>
        </p:nvSpPr>
        <p:spPr>
          <a:xfrm>
            <a:off x="14934668" y="7781578"/>
            <a:ext cx="2928902" cy="327660"/>
          </a:xfrm>
          <a:prstGeom prst="rect">
            <a:avLst/>
          </a:prstGeom>
        </p:spPr>
        <p:txBody>
          <a:bodyPr lIns="0" tIns="0" rIns="0" bIns="0" rtlCol="0" anchor="t">
            <a:spAutoFit/>
          </a:bodyPr>
          <a:lstStyle/>
          <a:p>
            <a:pPr algn="l">
              <a:lnSpc>
                <a:spcPts val="2400"/>
              </a:lnSpc>
            </a:pPr>
            <a:r>
              <a:rPr lang="en-US" sz="2400" b="1">
                <a:solidFill>
                  <a:srgbClr val="FFFFFF"/>
                </a:solidFill>
                <a:latin typeface="Neue Montreal Bold"/>
                <a:ea typeface="Neue Montreal Bold"/>
                <a:cs typeface="Neue Montreal Bold"/>
                <a:sym typeface="Neue Montreal Bold"/>
              </a:rPr>
              <a:t>Attendance &amp;Health</a:t>
            </a:r>
          </a:p>
        </p:txBody>
      </p:sp>
      <p:sp>
        <p:nvSpPr>
          <p:cNvPr id="40" name="TextBox 40"/>
          <p:cNvSpPr txBox="1"/>
          <p:nvPr/>
        </p:nvSpPr>
        <p:spPr>
          <a:xfrm>
            <a:off x="15339815" y="4156801"/>
            <a:ext cx="2338413" cy="424180"/>
          </a:xfrm>
          <a:prstGeom prst="rect">
            <a:avLst/>
          </a:prstGeom>
        </p:spPr>
        <p:txBody>
          <a:bodyPr lIns="0" tIns="0" rIns="0" bIns="0" rtlCol="0" anchor="t">
            <a:spAutoFit/>
          </a:bodyPr>
          <a:lstStyle/>
          <a:p>
            <a:pPr algn="l">
              <a:lnSpc>
                <a:spcPts val="3200"/>
              </a:lnSpc>
            </a:pPr>
            <a:r>
              <a:rPr lang="en-US" sz="3200" b="1">
                <a:solidFill>
                  <a:srgbClr val="FFFFFF"/>
                </a:solidFill>
                <a:latin typeface="Neue Montreal Bold"/>
                <a:ea typeface="Neue Montreal Bold"/>
                <a:cs typeface="Neue Montreal Bold"/>
                <a:sym typeface="Neue Montreal Bold"/>
              </a:rPr>
              <a:t>$2,845,434</a:t>
            </a:r>
          </a:p>
        </p:txBody>
      </p:sp>
      <p:sp>
        <p:nvSpPr>
          <p:cNvPr id="41" name="TextBox 41"/>
          <p:cNvSpPr txBox="1"/>
          <p:nvPr/>
        </p:nvSpPr>
        <p:spPr>
          <a:xfrm>
            <a:off x="15339815" y="6255096"/>
            <a:ext cx="2338413" cy="424180"/>
          </a:xfrm>
          <a:prstGeom prst="rect">
            <a:avLst/>
          </a:prstGeom>
        </p:spPr>
        <p:txBody>
          <a:bodyPr lIns="0" tIns="0" rIns="0" bIns="0" rtlCol="0" anchor="t">
            <a:spAutoFit/>
          </a:bodyPr>
          <a:lstStyle/>
          <a:p>
            <a:pPr algn="l">
              <a:lnSpc>
                <a:spcPts val="3200"/>
              </a:lnSpc>
            </a:pPr>
            <a:r>
              <a:rPr lang="en-US" sz="3200" b="1">
                <a:solidFill>
                  <a:srgbClr val="FFFFFE"/>
                </a:solidFill>
                <a:latin typeface="Neue Montreal Bold"/>
                <a:ea typeface="Neue Montreal Bold"/>
                <a:cs typeface="Neue Montreal Bold"/>
                <a:sym typeface="Neue Montreal Bold"/>
              </a:rPr>
              <a:t>$2,309,095</a:t>
            </a:r>
          </a:p>
        </p:txBody>
      </p:sp>
      <p:sp>
        <p:nvSpPr>
          <p:cNvPr id="42" name="TextBox 42"/>
          <p:cNvSpPr txBox="1"/>
          <p:nvPr/>
        </p:nvSpPr>
        <p:spPr>
          <a:xfrm>
            <a:off x="15298858" y="8396178"/>
            <a:ext cx="2236232" cy="424180"/>
          </a:xfrm>
          <a:prstGeom prst="rect">
            <a:avLst/>
          </a:prstGeom>
        </p:spPr>
        <p:txBody>
          <a:bodyPr lIns="0" tIns="0" rIns="0" bIns="0" rtlCol="0" anchor="t">
            <a:spAutoFit/>
          </a:bodyPr>
          <a:lstStyle/>
          <a:p>
            <a:pPr algn="l">
              <a:lnSpc>
                <a:spcPts val="3200"/>
              </a:lnSpc>
            </a:pPr>
            <a:r>
              <a:rPr lang="en-US" sz="3200" b="1">
                <a:solidFill>
                  <a:srgbClr val="FFFFFF"/>
                </a:solidFill>
                <a:latin typeface="Neue Montreal Bold"/>
                <a:ea typeface="Neue Montreal Bold"/>
                <a:cs typeface="Neue Montreal Bold"/>
                <a:sym typeface="Neue Montreal Bold"/>
              </a:rPr>
              <a:t>$1,790,338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588" y="-330209"/>
            <a:ext cx="18420588" cy="3922365"/>
          </a:xfrm>
          <a:custGeom>
            <a:avLst/>
            <a:gdLst/>
            <a:ahLst/>
            <a:cxnLst/>
            <a:rect l="l" t="t" r="r" b="b"/>
            <a:pathLst>
              <a:path w="18420588" h="3922365">
                <a:moveTo>
                  <a:pt x="0" y="0"/>
                </a:moveTo>
                <a:lnTo>
                  <a:pt x="18420588" y="0"/>
                </a:lnTo>
                <a:lnTo>
                  <a:pt x="18420588" y="3922365"/>
                </a:lnTo>
                <a:lnTo>
                  <a:pt x="0" y="3922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97264" y="408115"/>
            <a:ext cx="2445716" cy="2445716"/>
          </a:xfrm>
          <a:custGeom>
            <a:avLst/>
            <a:gdLst/>
            <a:ahLst/>
            <a:cxnLst/>
            <a:rect l="l" t="t" r="r" b="b"/>
            <a:pathLst>
              <a:path w="2445716" h="2445716">
                <a:moveTo>
                  <a:pt x="0" y="0"/>
                </a:moveTo>
                <a:lnTo>
                  <a:pt x="2445716" y="0"/>
                </a:lnTo>
                <a:lnTo>
                  <a:pt x="2445716" y="2445716"/>
                </a:lnTo>
                <a:lnTo>
                  <a:pt x="0" y="2445716"/>
                </a:lnTo>
                <a:lnTo>
                  <a:pt x="0" y="0"/>
                </a:lnTo>
                <a:close/>
              </a:path>
            </a:pathLst>
          </a:custGeom>
          <a:blipFill>
            <a:blip r:embed="rId5"/>
            <a:stretch>
              <a:fillRect/>
            </a:stretch>
          </a:blipFill>
        </p:spPr>
      </p:sp>
      <p:sp>
        <p:nvSpPr>
          <p:cNvPr id="4" name="TextBox 4"/>
          <p:cNvSpPr txBox="1"/>
          <p:nvPr/>
        </p:nvSpPr>
        <p:spPr>
          <a:xfrm>
            <a:off x="2964957" y="902469"/>
            <a:ext cx="14071384"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 SCHOOL OPERATING</a:t>
            </a:r>
          </a:p>
          <a:p>
            <a:pPr algn="ctr">
              <a:lnSpc>
                <a:spcPts val="7200"/>
              </a:lnSpc>
            </a:pPr>
            <a:r>
              <a:rPr lang="en-US" sz="6000" spc="36">
                <a:solidFill>
                  <a:srgbClr val="FFFFFE"/>
                </a:solidFill>
                <a:latin typeface="Neue Montreal"/>
                <a:ea typeface="Neue Montreal"/>
                <a:cs typeface="Neue Montreal"/>
                <a:sym typeface="Neue Montreal"/>
              </a:rPr>
              <a:t>FUND 205</a:t>
            </a:r>
          </a:p>
        </p:txBody>
      </p:sp>
      <p:graphicFrame>
        <p:nvGraphicFramePr>
          <p:cNvPr id="5" name="Table 5"/>
          <p:cNvGraphicFramePr>
            <a:graphicFrameLocks noGrp="1"/>
          </p:cNvGraphicFramePr>
          <p:nvPr/>
        </p:nvGraphicFramePr>
        <p:xfrm>
          <a:off x="735496" y="4278519"/>
          <a:ext cx="16817008" cy="4698718"/>
        </p:xfrm>
        <a:graphic>
          <a:graphicData uri="http://schemas.openxmlformats.org/drawingml/2006/table">
            <a:tbl>
              <a:tblPr/>
              <a:tblGrid>
                <a:gridCol w="11412464">
                  <a:extLst>
                    <a:ext uri="{9D8B030D-6E8A-4147-A177-3AD203B41FA5}">
                      <a16:colId xmlns:a16="http://schemas.microsoft.com/office/drawing/2014/main" val="20000"/>
                    </a:ext>
                  </a:extLst>
                </a:gridCol>
                <a:gridCol w="5404544">
                  <a:extLst>
                    <a:ext uri="{9D8B030D-6E8A-4147-A177-3AD203B41FA5}">
                      <a16:colId xmlns:a16="http://schemas.microsoft.com/office/drawing/2014/main" val="20001"/>
                    </a:ext>
                  </a:extLst>
                </a:gridCol>
              </a:tblGrid>
              <a:tr h="1053682">
                <a:tc>
                  <a:txBody>
                    <a:bodyPr/>
                    <a:lstStyle/>
                    <a:p>
                      <a:pPr algn="l">
                        <a:lnSpc>
                          <a:spcPts val="4200"/>
                        </a:lnSpc>
                        <a:defRPr/>
                      </a:pPr>
                      <a:r>
                        <a:rPr lang="en-US" sz="3500" spc="21">
                          <a:solidFill>
                            <a:srgbClr val="000000"/>
                          </a:solidFill>
                          <a:latin typeface="Neue Montreal"/>
                          <a:ea typeface="Neue Montreal"/>
                          <a:cs typeface="Neue Montreal"/>
                          <a:sym typeface="Neue Montreal"/>
                        </a:rPr>
                        <a:t>Beginning Balance 07.01.26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0</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15012">
                <a:tc>
                  <a:txBody>
                    <a:bodyPr/>
                    <a:lstStyle/>
                    <a:p>
                      <a:pPr algn="l">
                        <a:lnSpc>
                          <a:spcPts val="4200"/>
                        </a:lnSpc>
                        <a:defRPr/>
                      </a:pPr>
                      <a:r>
                        <a:rPr lang="en-US" sz="3500" spc="21">
                          <a:solidFill>
                            <a:srgbClr val="000000"/>
                          </a:solidFill>
                          <a:latin typeface="Neue Montreal"/>
                          <a:ea typeface="Neue Montreal"/>
                          <a:cs typeface="Neue Montreal"/>
                          <a:sym typeface="Neue Montreal"/>
                        </a:rPr>
                        <a:t>Total Revenues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$64,491,788</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5012">
                <a:tc>
                  <a:txBody>
                    <a:bodyPr/>
                    <a:lstStyle/>
                    <a:p>
                      <a:pPr algn="l">
                        <a:lnSpc>
                          <a:spcPts val="4200"/>
                        </a:lnSpc>
                        <a:defRPr/>
                      </a:pPr>
                      <a:r>
                        <a:rPr lang="en-US" sz="3500" spc="21">
                          <a:solidFill>
                            <a:srgbClr val="000000"/>
                          </a:solidFill>
                          <a:latin typeface="Neue Montreal"/>
                          <a:ea typeface="Neue Montreal"/>
                          <a:cs typeface="Neue Montreal"/>
                          <a:sym typeface="Neue Montreal"/>
                        </a:rPr>
                        <a:t>Total Expenditures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$64,491,788</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15012">
                <a:tc>
                  <a:txBody>
                    <a:bodyPr/>
                    <a:lstStyle/>
                    <a:p>
                      <a:pPr algn="l">
                        <a:lnSpc>
                          <a:spcPts val="4200"/>
                        </a:lnSpc>
                        <a:defRPr/>
                      </a:pPr>
                      <a:r>
                        <a:rPr lang="en-US" sz="3500" spc="21">
                          <a:solidFill>
                            <a:srgbClr val="000000"/>
                          </a:solidFill>
                          <a:latin typeface="Neue Montreal"/>
                          <a:ea typeface="Neue Montreal"/>
                          <a:cs typeface="Neue Montreal"/>
                          <a:sym typeface="Neue Montreal"/>
                        </a:rPr>
                        <a:t>Ending Balance 06.30.27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0</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2630556" y="1733069"/>
            <a:ext cx="4087552" cy="4052402"/>
            <a:chOff x="0" y="0"/>
            <a:chExt cx="1117985" cy="1108371"/>
          </a:xfrm>
        </p:grpSpPr>
        <p:sp>
          <p:nvSpPr>
            <p:cNvPr id="4" name="Freeform 4"/>
            <p:cNvSpPr/>
            <p:nvPr/>
          </p:nvSpPr>
          <p:spPr>
            <a:xfrm>
              <a:off x="0" y="0"/>
              <a:ext cx="1117985" cy="1108371"/>
            </a:xfrm>
            <a:custGeom>
              <a:avLst/>
              <a:gdLst/>
              <a:ahLst/>
              <a:cxnLst/>
              <a:rect l="l" t="t" r="r" b="b"/>
              <a:pathLst>
                <a:path w="1117985" h="1108371">
                  <a:moveTo>
                    <a:pt x="0" y="0"/>
                  </a:moveTo>
                  <a:lnTo>
                    <a:pt x="1117985" y="0"/>
                  </a:lnTo>
                  <a:lnTo>
                    <a:pt x="1117985" y="1108371"/>
                  </a:lnTo>
                  <a:lnTo>
                    <a:pt x="0" y="1108371"/>
                  </a:lnTo>
                  <a:close/>
                </a:path>
              </a:pathLst>
            </a:custGeom>
            <a:blipFill>
              <a:blip r:embed="rId3"/>
              <a:stretch>
                <a:fillRect t="-433" b="-433"/>
              </a:stretch>
            </a:blipFill>
            <a:ln cap="sq">
              <a:noFill/>
              <a:prstDash val="solid"/>
              <a:miter/>
            </a:ln>
          </p:spPr>
        </p:sp>
      </p:grpSp>
      <p:grpSp>
        <p:nvGrpSpPr>
          <p:cNvPr id="5" name="Group 5"/>
          <p:cNvGrpSpPr/>
          <p:nvPr/>
        </p:nvGrpSpPr>
        <p:grpSpPr>
          <a:xfrm>
            <a:off x="8471774" y="9000777"/>
            <a:ext cx="1566406" cy="1286223"/>
            <a:chOff x="0" y="0"/>
            <a:chExt cx="412551" cy="338758"/>
          </a:xfrm>
        </p:grpSpPr>
        <p:sp>
          <p:nvSpPr>
            <p:cNvPr id="6" name="Freeform 6"/>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7" name="TextBox 7"/>
            <p:cNvSpPr txBox="1"/>
            <p:nvPr/>
          </p:nvSpPr>
          <p:spPr>
            <a:xfrm>
              <a:off x="0" y="-28575"/>
              <a:ext cx="412551" cy="36733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254977" y="6821991"/>
            <a:ext cx="2839633" cy="3462801"/>
            <a:chOff x="0" y="0"/>
            <a:chExt cx="747887" cy="912013"/>
          </a:xfrm>
        </p:grpSpPr>
        <p:sp>
          <p:nvSpPr>
            <p:cNvPr id="9" name="Freeform 9"/>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10" name="TextBox 10"/>
            <p:cNvSpPr txBox="1"/>
            <p:nvPr/>
          </p:nvSpPr>
          <p:spPr>
            <a:xfrm>
              <a:off x="0" y="-28575"/>
              <a:ext cx="747887" cy="94058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6354" y="8203556"/>
            <a:ext cx="1507745" cy="797220"/>
          </a:xfrm>
          <a:custGeom>
            <a:avLst/>
            <a:gdLst/>
            <a:ahLst/>
            <a:cxnLst/>
            <a:rect l="l" t="t" r="r" b="b"/>
            <a:pathLst>
              <a:path w="1507745" h="797220">
                <a:moveTo>
                  <a:pt x="0" y="0"/>
                </a:moveTo>
                <a:lnTo>
                  <a:pt x="1507746" y="0"/>
                </a:lnTo>
                <a:lnTo>
                  <a:pt x="1507746" y="797221"/>
                </a:lnTo>
                <a:lnTo>
                  <a:pt x="0" y="7972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586354" y="2347318"/>
            <a:ext cx="8975961" cy="3208080"/>
          </a:xfrm>
          <a:prstGeom prst="rect">
            <a:avLst/>
          </a:prstGeom>
        </p:spPr>
        <p:txBody>
          <a:bodyPr lIns="0" tIns="0" rIns="0" bIns="0" rtlCol="0" anchor="t">
            <a:spAutoFit/>
          </a:bodyPr>
          <a:lstStyle/>
          <a:p>
            <a:pPr algn="l">
              <a:lnSpc>
                <a:spcPts val="8501"/>
              </a:lnSpc>
            </a:pPr>
            <a:r>
              <a:rPr lang="en-US" sz="6072">
                <a:solidFill>
                  <a:srgbClr val="0D2970"/>
                </a:solidFill>
                <a:latin typeface="Neue Montreal"/>
                <a:ea typeface="Neue Montreal"/>
                <a:cs typeface="Neue Montreal"/>
                <a:sym typeface="Neue Montreal"/>
              </a:rPr>
              <a:t>FY 27</a:t>
            </a:r>
          </a:p>
          <a:p>
            <a:pPr algn="l">
              <a:lnSpc>
                <a:spcPts val="8501"/>
              </a:lnSpc>
            </a:pPr>
            <a:r>
              <a:rPr lang="en-US" sz="6072">
                <a:solidFill>
                  <a:srgbClr val="0D2970"/>
                </a:solidFill>
                <a:latin typeface="Neue Montreal"/>
                <a:ea typeface="Neue Montreal"/>
                <a:cs typeface="Neue Montreal"/>
                <a:sym typeface="Neue Montreal"/>
              </a:rPr>
              <a:t>Small Capital Projects</a:t>
            </a:r>
          </a:p>
          <a:p>
            <a:pPr algn="l">
              <a:lnSpc>
                <a:spcPts val="8501"/>
              </a:lnSpc>
              <a:spcBef>
                <a:spcPct val="0"/>
              </a:spcBef>
            </a:pPr>
            <a:r>
              <a:rPr lang="en-US" sz="6072">
                <a:solidFill>
                  <a:srgbClr val="0D2970"/>
                </a:solidFill>
                <a:latin typeface="Neue Montreal"/>
                <a:ea typeface="Neue Montreal"/>
                <a:cs typeface="Neue Montreal"/>
                <a:sym typeface="Neue Montreal"/>
              </a:rPr>
              <a:t>Fund 302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9948" y="0"/>
            <a:ext cx="18288000" cy="8881511"/>
            <a:chOff x="0" y="0"/>
            <a:chExt cx="2437050" cy="1183546"/>
          </a:xfrm>
        </p:grpSpPr>
        <p:sp>
          <p:nvSpPr>
            <p:cNvPr id="4" name="Freeform 4"/>
            <p:cNvSpPr/>
            <p:nvPr/>
          </p:nvSpPr>
          <p:spPr>
            <a:xfrm>
              <a:off x="0" y="0"/>
              <a:ext cx="2437050" cy="1183546"/>
            </a:xfrm>
            <a:custGeom>
              <a:avLst/>
              <a:gdLst/>
              <a:ahLst/>
              <a:cxnLst/>
              <a:rect l="l" t="t" r="r" b="b"/>
              <a:pathLst>
                <a:path w="2437050" h="1183546">
                  <a:moveTo>
                    <a:pt x="0" y="0"/>
                  </a:moveTo>
                  <a:lnTo>
                    <a:pt x="2437050" y="0"/>
                  </a:lnTo>
                  <a:lnTo>
                    <a:pt x="2437050" y="1183546"/>
                  </a:lnTo>
                  <a:lnTo>
                    <a:pt x="0" y="1183546"/>
                  </a:lnTo>
                  <a:close/>
                </a:path>
              </a:pathLst>
            </a:custGeom>
            <a:blipFill>
              <a:blip r:embed="rId3"/>
              <a:stretch>
                <a:fillRect t="-30280" b="-6959"/>
              </a:stretch>
            </a:blipFill>
            <a:ln cap="sq">
              <a:noFill/>
              <a:prstDash val="solid"/>
              <a:miter/>
            </a:ln>
          </p:spPr>
        </p:sp>
      </p:grpSp>
      <p:grpSp>
        <p:nvGrpSpPr>
          <p:cNvPr id="5" name="Group 5"/>
          <p:cNvGrpSpPr/>
          <p:nvPr/>
        </p:nvGrpSpPr>
        <p:grpSpPr>
          <a:xfrm>
            <a:off x="16701646" y="9258300"/>
            <a:ext cx="1566406" cy="1028700"/>
            <a:chOff x="0" y="0"/>
            <a:chExt cx="412551" cy="270933"/>
          </a:xfrm>
        </p:grpSpPr>
        <p:sp>
          <p:nvSpPr>
            <p:cNvPr id="6" name="Freeform 6"/>
            <p:cNvSpPr/>
            <p:nvPr/>
          </p:nvSpPr>
          <p:spPr>
            <a:xfrm>
              <a:off x="0" y="0"/>
              <a:ext cx="412551" cy="270933"/>
            </a:xfrm>
            <a:custGeom>
              <a:avLst/>
              <a:gdLst/>
              <a:ahLst/>
              <a:cxnLst/>
              <a:rect l="l" t="t" r="r" b="b"/>
              <a:pathLst>
                <a:path w="412551" h="270933">
                  <a:moveTo>
                    <a:pt x="0" y="0"/>
                  </a:moveTo>
                  <a:lnTo>
                    <a:pt x="412551" y="0"/>
                  </a:lnTo>
                  <a:lnTo>
                    <a:pt x="412551" y="270933"/>
                  </a:lnTo>
                  <a:lnTo>
                    <a:pt x="0" y="270933"/>
                  </a:lnTo>
                  <a:close/>
                </a:path>
              </a:pathLst>
            </a:custGeom>
            <a:solidFill>
              <a:srgbClr val="0D2970"/>
            </a:solidFill>
          </p:spPr>
        </p:sp>
        <p:sp>
          <p:nvSpPr>
            <p:cNvPr id="7" name="TextBox 7"/>
            <p:cNvSpPr txBox="1"/>
            <p:nvPr/>
          </p:nvSpPr>
          <p:spPr>
            <a:xfrm>
              <a:off x="0" y="-38100"/>
              <a:ext cx="412551"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1515" y="5943684"/>
            <a:ext cx="2663334" cy="4343316"/>
            <a:chOff x="0" y="0"/>
            <a:chExt cx="701454" cy="1143919"/>
          </a:xfrm>
        </p:grpSpPr>
        <p:sp>
          <p:nvSpPr>
            <p:cNvPr id="9" name="Freeform 9"/>
            <p:cNvSpPr/>
            <p:nvPr/>
          </p:nvSpPr>
          <p:spPr>
            <a:xfrm>
              <a:off x="0" y="0"/>
              <a:ext cx="701454" cy="1143919"/>
            </a:xfrm>
            <a:custGeom>
              <a:avLst/>
              <a:gdLst/>
              <a:ahLst/>
              <a:cxnLst/>
              <a:rect l="l" t="t" r="r" b="b"/>
              <a:pathLst>
                <a:path w="701454" h="1143919">
                  <a:moveTo>
                    <a:pt x="0" y="0"/>
                  </a:moveTo>
                  <a:lnTo>
                    <a:pt x="701454" y="0"/>
                  </a:lnTo>
                  <a:lnTo>
                    <a:pt x="701454" y="1143919"/>
                  </a:lnTo>
                  <a:lnTo>
                    <a:pt x="0" y="1143919"/>
                  </a:lnTo>
                  <a:close/>
                </a:path>
              </a:pathLst>
            </a:custGeom>
            <a:gradFill rotWithShape="1">
              <a:gsLst>
                <a:gs pos="0">
                  <a:srgbClr val="0D2970">
                    <a:alpha val="0"/>
                  </a:srgbClr>
                </a:gs>
                <a:gs pos="100000">
                  <a:srgbClr val="0D2970">
                    <a:alpha val="100000"/>
                  </a:srgbClr>
                </a:gs>
              </a:gsLst>
              <a:lin ang="5400000"/>
            </a:gradFill>
          </p:spPr>
        </p:sp>
        <p:sp>
          <p:nvSpPr>
            <p:cNvPr id="10" name="TextBox 10"/>
            <p:cNvSpPr txBox="1"/>
            <p:nvPr/>
          </p:nvSpPr>
          <p:spPr>
            <a:xfrm>
              <a:off x="0" y="-38100"/>
              <a:ext cx="701454" cy="118201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493705" y="630090"/>
            <a:ext cx="1507745" cy="797220"/>
          </a:xfrm>
          <a:custGeom>
            <a:avLst/>
            <a:gdLst/>
            <a:ahLst/>
            <a:cxnLst/>
            <a:rect l="l" t="t" r="r" b="b"/>
            <a:pathLst>
              <a:path w="1507745" h="797220">
                <a:moveTo>
                  <a:pt x="0" y="0"/>
                </a:moveTo>
                <a:lnTo>
                  <a:pt x="1507746" y="0"/>
                </a:lnTo>
                <a:lnTo>
                  <a:pt x="1507746" y="797220"/>
                </a:lnTo>
                <a:lnTo>
                  <a:pt x="0" y="797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901488" y="8975636"/>
            <a:ext cx="2922270" cy="996010"/>
          </a:xfrm>
          <a:prstGeom prst="rect">
            <a:avLst/>
          </a:prstGeom>
        </p:spPr>
        <p:txBody>
          <a:bodyPr lIns="0" tIns="0" rIns="0" bIns="0" rtlCol="0" anchor="t">
            <a:spAutoFit/>
          </a:bodyPr>
          <a:lstStyle/>
          <a:p>
            <a:pPr algn="ctr">
              <a:lnSpc>
                <a:spcPts val="8101"/>
              </a:lnSpc>
            </a:pPr>
            <a:r>
              <a:rPr lang="en-US" sz="5787">
                <a:solidFill>
                  <a:srgbClr val="000000"/>
                </a:solidFill>
                <a:latin typeface="Neue Montreal"/>
                <a:ea typeface="Neue Montreal"/>
                <a:cs typeface="Neue Montreal"/>
                <a:sym typeface="Neue Montreal"/>
              </a:rPr>
              <a:t>The WHY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471774" y="9000777"/>
            <a:ext cx="1566406" cy="1286223"/>
            <a:chOff x="0" y="0"/>
            <a:chExt cx="412551" cy="338758"/>
          </a:xfrm>
        </p:grpSpPr>
        <p:sp>
          <p:nvSpPr>
            <p:cNvPr id="4" name="Freeform 4"/>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5" name="TextBox 5"/>
            <p:cNvSpPr txBox="1"/>
            <p:nvPr/>
          </p:nvSpPr>
          <p:spPr>
            <a:xfrm>
              <a:off x="0" y="-38100"/>
              <a:ext cx="412551" cy="3768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254977" y="6821991"/>
            <a:ext cx="2839633" cy="3462801"/>
            <a:chOff x="0" y="0"/>
            <a:chExt cx="747887" cy="912013"/>
          </a:xfrm>
        </p:grpSpPr>
        <p:sp>
          <p:nvSpPr>
            <p:cNvPr id="7" name="Freeform 7"/>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8" name="TextBox 8"/>
            <p:cNvSpPr txBox="1"/>
            <p:nvPr/>
          </p:nvSpPr>
          <p:spPr>
            <a:xfrm>
              <a:off x="0" y="-38100"/>
              <a:ext cx="747887" cy="95011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86354" y="8203556"/>
            <a:ext cx="1507745" cy="797220"/>
          </a:xfrm>
          <a:custGeom>
            <a:avLst/>
            <a:gdLst/>
            <a:ahLst/>
            <a:cxnLst/>
            <a:rect l="l" t="t" r="r" b="b"/>
            <a:pathLst>
              <a:path w="1507745" h="797220">
                <a:moveTo>
                  <a:pt x="0" y="0"/>
                </a:moveTo>
                <a:lnTo>
                  <a:pt x="1507746" y="0"/>
                </a:lnTo>
                <a:lnTo>
                  <a:pt x="1507746" y="797221"/>
                </a:lnTo>
                <a:lnTo>
                  <a:pt x="0" y="797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1324062" y="1536763"/>
            <a:ext cx="2980372" cy="2969543"/>
            <a:chOff x="0" y="0"/>
            <a:chExt cx="1078595" cy="1074676"/>
          </a:xfrm>
        </p:grpSpPr>
        <p:sp>
          <p:nvSpPr>
            <p:cNvPr id="11" name="Freeform 11"/>
            <p:cNvSpPr/>
            <p:nvPr/>
          </p:nvSpPr>
          <p:spPr>
            <a:xfrm>
              <a:off x="0" y="0"/>
              <a:ext cx="1078595" cy="1074676"/>
            </a:xfrm>
            <a:custGeom>
              <a:avLst/>
              <a:gdLst/>
              <a:ahLst/>
              <a:cxnLst/>
              <a:rect l="l" t="t" r="r" b="b"/>
              <a:pathLst>
                <a:path w="1078595" h="1074676">
                  <a:moveTo>
                    <a:pt x="0" y="0"/>
                  </a:moveTo>
                  <a:lnTo>
                    <a:pt x="1078595" y="0"/>
                  </a:lnTo>
                  <a:lnTo>
                    <a:pt x="1078595" y="1074676"/>
                  </a:lnTo>
                  <a:lnTo>
                    <a:pt x="0" y="1074676"/>
                  </a:lnTo>
                  <a:close/>
                </a:path>
              </a:pathLst>
            </a:custGeom>
            <a:blipFill>
              <a:blip r:embed="rId5"/>
              <a:stretch>
                <a:fillRect t="-182" b="-182"/>
              </a:stretch>
            </a:blipFill>
            <a:ln cap="sq">
              <a:noFill/>
              <a:prstDash val="solid"/>
              <a:miter/>
            </a:ln>
          </p:spPr>
        </p:sp>
      </p:grpSp>
      <p:sp>
        <p:nvSpPr>
          <p:cNvPr id="12" name="TextBox 12"/>
          <p:cNvSpPr txBox="1"/>
          <p:nvPr/>
        </p:nvSpPr>
        <p:spPr>
          <a:xfrm>
            <a:off x="836372" y="316729"/>
            <a:ext cx="10653872" cy="1749425"/>
          </a:xfrm>
          <a:prstGeom prst="rect">
            <a:avLst/>
          </a:prstGeom>
        </p:spPr>
        <p:txBody>
          <a:bodyPr lIns="0" tIns="0" rIns="0" bIns="0" rtlCol="0" anchor="t">
            <a:spAutoFit/>
          </a:bodyPr>
          <a:lstStyle/>
          <a:p>
            <a:pPr algn="l">
              <a:lnSpc>
                <a:spcPts val="7000"/>
              </a:lnSpc>
            </a:pPr>
            <a:r>
              <a:rPr lang="en-US" sz="5000">
                <a:solidFill>
                  <a:srgbClr val="000000"/>
                </a:solidFill>
                <a:latin typeface="Neue Montreal"/>
                <a:ea typeface="Neue Montreal"/>
                <a:cs typeface="Neue Montreal"/>
                <a:sym typeface="Neue Montreal"/>
              </a:rPr>
              <a:t>FY 27 Total County Request - Fund 302</a:t>
            </a:r>
          </a:p>
          <a:p>
            <a:pPr algn="l">
              <a:lnSpc>
                <a:spcPts val="7000"/>
              </a:lnSpc>
              <a:spcBef>
                <a:spcPct val="0"/>
              </a:spcBef>
            </a:pPr>
            <a:r>
              <a:rPr lang="en-US" sz="5000">
                <a:solidFill>
                  <a:srgbClr val="000000"/>
                </a:solidFill>
                <a:latin typeface="Neue Montreal"/>
                <a:ea typeface="Neue Montreal"/>
                <a:cs typeface="Neue Montreal"/>
                <a:sym typeface="Neue Montreal"/>
              </a:rPr>
              <a:t>Based on Governor’s Budget</a:t>
            </a:r>
          </a:p>
        </p:txBody>
      </p:sp>
      <p:sp>
        <p:nvSpPr>
          <p:cNvPr id="13" name="TextBox 13"/>
          <p:cNvSpPr txBox="1"/>
          <p:nvPr/>
        </p:nvSpPr>
        <p:spPr>
          <a:xfrm>
            <a:off x="1028700" y="2612042"/>
            <a:ext cx="15087664" cy="7255510"/>
          </a:xfrm>
          <a:prstGeom prst="rect">
            <a:avLst/>
          </a:prstGeom>
        </p:spPr>
        <p:txBody>
          <a:bodyPr lIns="0" tIns="0" rIns="0" bIns="0" rtlCol="0" anchor="t">
            <a:spAutoFit/>
          </a:bodyPr>
          <a:lstStyle/>
          <a:p>
            <a:pPr algn="l">
              <a:lnSpc>
                <a:spcPts val="4160"/>
              </a:lnSpc>
            </a:pPr>
            <a:r>
              <a:rPr lang="en-US" sz="3200">
                <a:solidFill>
                  <a:srgbClr val="000000"/>
                </a:solidFill>
                <a:latin typeface="Neue Montreal"/>
                <a:ea typeface="Neue Montreal"/>
                <a:cs typeface="Neue Montreal"/>
                <a:sym typeface="Neue Montreal"/>
              </a:rPr>
              <a:t>Fund 302 Small Capital Projects</a:t>
            </a:r>
          </a:p>
          <a:p>
            <a:pPr algn="l">
              <a:lnSpc>
                <a:spcPts val="4160"/>
              </a:lnSpc>
            </a:pPr>
            <a:r>
              <a:rPr lang="en-US" sz="3200">
                <a:solidFill>
                  <a:srgbClr val="000000"/>
                </a:solidFill>
                <a:latin typeface="Neue Montreal"/>
                <a:ea typeface="Neue Montreal"/>
                <a:cs typeface="Neue Montreal"/>
                <a:sym typeface="Neue Montreal"/>
              </a:rPr>
              <a:t>$300,000 (Maintain)</a:t>
            </a:r>
          </a:p>
          <a:p>
            <a:pPr algn="l">
              <a:lnSpc>
                <a:spcPts val="4160"/>
              </a:lnSpc>
            </a:pPr>
            <a:endParaRPr lang="en-US" sz="3200">
              <a:solidFill>
                <a:srgbClr val="000000"/>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County CIP - 10 Year</a:t>
            </a:r>
          </a:p>
          <a:p>
            <a:pPr algn="l">
              <a:lnSpc>
                <a:spcPts val="4160"/>
              </a:lnSpc>
            </a:pPr>
            <a:r>
              <a:rPr lang="en-US" sz="3200">
                <a:solidFill>
                  <a:srgbClr val="000000"/>
                </a:solidFill>
                <a:latin typeface="Neue Montreal"/>
                <a:ea typeface="Neue Montreal"/>
                <a:cs typeface="Neue Montreal"/>
                <a:sym typeface="Neue Montreal"/>
              </a:rPr>
              <a:t>$142,800 - Midway Gym Floor</a:t>
            </a:r>
          </a:p>
          <a:p>
            <a:pPr algn="l">
              <a:lnSpc>
                <a:spcPts val="4160"/>
              </a:lnSpc>
            </a:pPr>
            <a:endParaRPr lang="en-US" sz="3200">
              <a:solidFill>
                <a:srgbClr val="000000"/>
              </a:solidFill>
              <a:latin typeface="Neue Montreal"/>
              <a:ea typeface="Neue Montreal"/>
              <a:cs typeface="Neue Montreal"/>
              <a:sym typeface="Neue Montreal"/>
            </a:endParaRPr>
          </a:p>
          <a:p>
            <a:pPr algn="l">
              <a:lnSpc>
                <a:spcPts val="4160"/>
              </a:lnSpc>
            </a:pPr>
            <a:r>
              <a:rPr lang="en-US" sz="3200">
                <a:solidFill>
                  <a:srgbClr val="000000"/>
                </a:solidFill>
                <a:latin typeface="Neue Montreal"/>
                <a:ea typeface="Neue Montreal"/>
                <a:cs typeface="Neue Montreal"/>
                <a:sym typeface="Neue Montreal"/>
              </a:rPr>
              <a:t>Bus Replacement</a:t>
            </a:r>
          </a:p>
          <a:p>
            <a:pPr algn="l">
              <a:lnSpc>
                <a:spcPts val="4160"/>
              </a:lnSpc>
            </a:pPr>
            <a:r>
              <a:rPr lang="en-US" sz="3200">
                <a:solidFill>
                  <a:srgbClr val="000000"/>
                </a:solidFill>
                <a:latin typeface="Neue Montreal"/>
                <a:ea typeface="Neue Montreal"/>
                <a:cs typeface="Neue Montreal"/>
                <a:sym typeface="Neue Montreal"/>
              </a:rPr>
              <a:t>$397,838</a:t>
            </a:r>
          </a:p>
          <a:p>
            <a:pPr algn="l">
              <a:lnSpc>
                <a:spcPts val="4160"/>
              </a:lnSpc>
            </a:pPr>
            <a:endParaRPr lang="en-US" sz="3200">
              <a:solidFill>
                <a:srgbClr val="000000"/>
              </a:solidFill>
              <a:latin typeface="Neue Montreal"/>
              <a:ea typeface="Neue Montreal"/>
              <a:cs typeface="Neue Montreal"/>
              <a:sym typeface="Neue Montreal"/>
            </a:endParaRPr>
          </a:p>
          <a:p>
            <a:pPr algn="l">
              <a:lnSpc>
                <a:spcPts val="5979"/>
              </a:lnSpc>
            </a:pPr>
            <a:r>
              <a:rPr lang="en-US" sz="4599">
                <a:solidFill>
                  <a:srgbClr val="000000"/>
                </a:solidFill>
                <a:latin typeface="Neue Montreal"/>
                <a:ea typeface="Neue Montreal"/>
                <a:cs typeface="Neue Montreal"/>
                <a:sym typeface="Neue Montreal"/>
              </a:rPr>
              <a:t>Total Request - $840,638</a:t>
            </a:r>
          </a:p>
          <a:p>
            <a:pPr algn="l">
              <a:lnSpc>
                <a:spcPts val="5979"/>
              </a:lnSpc>
            </a:pPr>
            <a:endParaRPr lang="en-US" sz="4599">
              <a:solidFill>
                <a:srgbClr val="000000"/>
              </a:solidFill>
              <a:latin typeface="Neue Montreal"/>
              <a:ea typeface="Neue Montreal"/>
              <a:cs typeface="Neue Montreal"/>
              <a:sym typeface="Neue Montreal"/>
            </a:endParaRPr>
          </a:p>
          <a:p>
            <a:pPr algn="l">
              <a:lnSpc>
                <a:spcPts val="4160"/>
              </a:lnSpc>
            </a:pPr>
            <a:endParaRPr lang="en-US" sz="4599">
              <a:solidFill>
                <a:srgbClr val="000000"/>
              </a:solidFill>
              <a:latin typeface="Neue Montreal"/>
              <a:ea typeface="Neue Montreal"/>
              <a:cs typeface="Neue Montreal"/>
              <a:sym typeface="Neue Montreal"/>
            </a:endParaRPr>
          </a:p>
          <a:p>
            <a:pPr algn="l">
              <a:lnSpc>
                <a:spcPts val="4160"/>
              </a:lnSpc>
            </a:pPr>
            <a:endParaRPr lang="en-US" sz="4599">
              <a:solidFill>
                <a:srgbClr val="000000"/>
              </a:solidFill>
              <a:latin typeface="Neue Montreal"/>
              <a:ea typeface="Neue Montreal"/>
              <a:cs typeface="Neue Montreal"/>
              <a:sym typeface="Neue Montreal"/>
            </a:endParaRPr>
          </a:p>
        </p:txBody>
      </p:sp>
      <p:grpSp>
        <p:nvGrpSpPr>
          <p:cNvPr id="14" name="Group 14"/>
          <p:cNvGrpSpPr/>
          <p:nvPr/>
        </p:nvGrpSpPr>
        <p:grpSpPr>
          <a:xfrm>
            <a:off x="14679114" y="4563088"/>
            <a:ext cx="2580186" cy="2574032"/>
            <a:chOff x="0" y="0"/>
            <a:chExt cx="1017887" cy="1015459"/>
          </a:xfrm>
        </p:grpSpPr>
        <p:sp>
          <p:nvSpPr>
            <p:cNvPr id="15" name="Freeform 15"/>
            <p:cNvSpPr/>
            <p:nvPr/>
          </p:nvSpPr>
          <p:spPr>
            <a:xfrm>
              <a:off x="0" y="0"/>
              <a:ext cx="1017887" cy="1015460"/>
            </a:xfrm>
            <a:custGeom>
              <a:avLst/>
              <a:gdLst/>
              <a:ahLst/>
              <a:cxnLst/>
              <a:rect l="l" t="t" r="r" b="b"/>
              <a:pathLst>
                <a:path w="1017887" h="1015460">
                  <a:moveTo>
                    <a:pt x="0" y="0"/>
                  </a:moveTo>
                  <a:lnTo>
                    <a:pt x="1017887" y="0"/>
                  </a:lnTo>
                  <a:lnTo>
                    <a:pt x="1017887" y="1015460"/>
                  </a:lnTo>
                  <a:lnTo>
                    <a:pt x="0" y="1015460"/>
                  </a:lnTo>
                  <a:close/>
                </a:path>
              </a:pathLst>
            </a:custGeom>
            <a:blipFill>
              <a:blip r:embed="rId6"/>
              <a:stretch>
                <a:fillRect t="-119" b="-119"/>
              </a:stretch>
            </a:blipFill>
            <a:ln cap="sq">
              <a:noFill/>
              <a:prstDash val="solid"/>
              <a:miter/>
            </a:ln>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038180" y="0"/>
            <a:ext cx="8249820" cy="9000777"/>
            <a:chOff x="0" y="0"/>
            <a:chExt cx="930737" cy="1015459"/>
          </a:xfrm>
        </p:grpSpPr>
        <p:sp>
          <p:nvSpPr>
            <p:cNvPr id="4" name="Freeform 4"/>
            <p:cNvSpPr/>
            <p:nvPr/>
          </p:nvSpPr>
          <p:spPr>
            <a:xfrm>
              <a:off x="0" y="0"/>
              <a:ext cx="930737" cy="1015460"/>
            </a:xfrm>
            <a:custGeom>
              <a:avLst/>
              <a:gdLst/>
              <a:ahLst/>
              <a:cxnLst/>
              <a:rect l="l" t="t" r="r" b="b"/>
              <a:pathLst>
                <a:path w="930737" h="1015460">
                  <a:moveTo>
                    <a:pt x="0" y="0"/>
                  </a:moveTo>
                  <a:lnTo>
                    <a:pt x="930737" y="0"/>
                  </a:lnTo>
                  <a:lnTo>
                    <a:pt x="930737" y="1015460"/>
                  </a:lnTo>
                  <a:lnTo>
                    <a:pt x="0" y="1015460"/>
                  </a:lnTo>
                  <a:close/>
                </a:path>
              </a:pathLst>
            </a:custGeom>
            <a:blipFill>
              <a:blip r:embed="rId3"/>
              <a:stretch>
                <a:fillRect l="-31878" r="-31878"/>
              </a:stretch>
            </a:blipFill>
            <a:ln cap="sq">
              <a:noFill/>
              <a:prstDash val="solid"/>
              <a:miter/>
            </a:ln>
          </p:spPr>
        </p:sp>
      </p:grpSp>
      <p:grpSp>
        <p:nvGrpSpPr>
          <p:cNvPr id="5" name="Group 5"/>
          <p:cNvGrpSpPr/>
          <p:nvPr/>
        </p:nvGrpSpPr>
        <p:grpSpPr>
          <a:xfrm>
            <a:off x="8471774" y="9000777"/>
            <a:ext cx="1566406" cy="1286223"/>
            <a:chOff x="0" y="0"/>
            <a:chExt cx="412551" cy="338758"/>
          </a:xfrm>
        </p:grpSpPr>
        <p:sp>
          <p:nvSpPr>
            <p:cNvPr id="6" name="Freeform 6"/>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7" name="TextBox 7"/>
            <p:cNvSpPr txBox="1"/>
            <p:nvPr/>
          </p:nvSpPr>
          <p:spPr>
            <a:xfrm>
              <a:off x="0" y="-28575"/>
              <a:ext cx="412551" cy="36733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254977" y="6821991"/>
            <a:ext cx="2839633" cy="3462801"/>
            <a:chOff x="0" y="0"/>
            <a:chExt cx="747887" cy="912013"/>
          </a:xfrm>
        </p:grpSpPr>
        <p:sp>
          <p:nvSpPr>
            <p:cNvPr id="9" name="Freeform 9"/>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10" name="TextBox 10"/>
            <p:cNvSpPr txBox="1"/>
            <p:nvPr/>
          </p:nvSpPr>
          <p:spPr>
            <a:xfrm>
              <a:off x="0" y="-28575"/>
              <a:ext cx="747887" cy="94058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6354" y="8846668"/>
            <a:ext cx="1507745" cy="797220"/>
          </a:xfrm>
          <a:custGeom>
            <a:avLst/>
            <a:gdLst/>
            <a:ahLst/>
            <a:cxnLst/>
            <a:rect l="l" t="t" r="r" b="b"/>
            <a:pathLst>
              <a:path w="1507745" h="797220">
                <a:moveTo>
                  <a:pt x="0" y="0"/>
                </a:moveTo>
                <a:lnTo>
                  <a:pt x="1507746" y="0"/>
                </a:lnTo>
                <a:lnTo>
                  <a:pt x="1507746" y="797220"/>
                </a:lnTo>
                <a:lnTo>
                  <a:pt x="0" y="797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700776" y="220336"/>
            <a:ext cx="9009480" cy="2131755"/>
          </a:xfrm>
          <a:prstGeom prst="rect">
            <a:avLst/>
          </a:prstGeom>
        </p:spPr>
        <p:txBody>
          <a:bodyPr lIns="0" tIns="0" rIns="0" bIns="0" rtlCol="0" anchor="t">
            <a:spAutoFit/>
          </a:bodyPr>
          <a:lstStyle/>
          <a:p>
            <a:pPr algn="l">
              <a:lnSpc>
                <a:spcPts val="8501"/>
              </a:lnSpc>
            </a:pPr>
            <a:r>
              <a:rPr lang="en-US" sz="6072">
                <a:solidFill>
                  <a:srgbClr val="000000"/>
                </a:solidFill>
                <a:latin typeface="Neue Montreal"/>
                <a:ea typeface="Neue Montreal"/>
                <a:cs typeface="Neue Montreal"/>
                <a:sym typeface="Neue Montreal"/>
              </a:rPr>
              <a:t>Small Capital</a:t>
            </a:r>
          </a:p>
          <a:p>
            <a:pPr algn="l">
              <a:lnSpc>
                <a:spcPts val="8501"/>
              </a:lnSpc>
              <a:spcBef>
                <a:spcPct val="0"/>
              </a:spcBef>
            </a:pPr>
            <a:endParaRPr lang="en-US" sz="6072">
              <a:solidFill>
                <a:srgbClr val="000000"/>
              </a:solidFill>
              <a:latin typeface="Neue Montreal"/>
              <a:ea typeface="Neue Montreal"/>
              <a:cs typeface="Neue Montreal"/>
              <a:sym typeface="Neue Montreal"/>
            </a:endParaRPr>
          </a:p>
        </p:txBody>
      </p:sp>
      <p:sp>
        <p:nvSpPr>
          <p:cNvPr id="13" name="TextBox 13"/>
          <p:cNvSpPr txBox="1"/>
          <p:nvPr/>
        </p:nvSpPr>
        <p:spPr>
          <a:xfrm>
            <a:off x="700776" y="2503042"/>
            <a:ext cx="9009480" cy="5850702"/>
          </a:xfrm>
          <a:prstGeom prst="rect">
            <a:avLst/>
          </a:prstGeom>
        </p:spPr>
        <p:txBody>
          <a:bodyPr lIns="0" tIns="0" rIns="0" bIns="0" rtlCol="0" anchor="t">
            <a:spAutoFit/>
          </a:bodyPr>
          <a:lstStyle/>
          <a:p>
            <a:pPr algn="l">
              <a:lnSpc>
                <a:spcPts val="6584"/>
              </a:lnSpc>
            </a:pPr>
            <a:r>
              <a:rPr lang="en-US" sz="5064">
                <a:solidFill>
                  <a:srgbClr val="000000"/>
                </a:solidFill>
                <a:latin typeface="Neue Montreal"/>
                <a:ea typeface="Neue Montreal"/>
                <a:cs typeface="Neue Montreal"/>
                <a:sym typeface="Neue Montreal"/>
              </a:rPr>
              <a:t>Maintain capital transfer of $300,000</a:t>
            </a:r>
          </a:p>
          <a:p>
            <a:pPr algn="l">
              <a:lnSpc>
                <a:spcPts val="6584"/>
              </a:lnSpc>
            </a:pPr>
            <a:endParaRPr lang="en-US" sz="5064">
              <a:solidFill>
                <a:srgbClr val="000000"/>
              </a:solidFill>
              <a:latin typeface="Neue Montreal"/>
              <a:ea typeface="Neue Montreal"/>
              <a:cs typeface="Neue Montreal"/>
              <a:sym typeface="Neue Montreal"/>
            </a:endParaRPr>
          </a:p>
          <a:p>
            <a:pPr algn="l">
              <a:lnSpc>
                <a:spcPts val="5064"/>
              </a:lnSpc>
            </a:pPr>
            <a:r>
              <a:rPr lang="en-US" sz="5064">
                <a:solidFill>
                  <a:srgbClr val="000000"/>
                </a:solidFill>
                <a:latin typeface="Neue Montreal"/>
                <a:ea typeface="Neue Montreal"/>
                <a:cs typeface="Neue Montreal"/>
                <a:sym typeface="Neue Montreal"/>
              </a:rPr>
              <a:t>Fleet Management Plan</a:t>
            </a:r>
          </a:p>
          <a:p>
            <a:pPr algn="l">
              <a:lnSpc>
                <a:spcPts val="5064"/>
              </a:lnSpc>
            </a:pPr>
            <a:r>
              <a:rPr lang="en-US" sz="5064">
                <a:solidFill>
                  <a:srgbClr val="000000"/>
                </a:solidFill>
                <a:latin typeface="Neue Montreal"/>
                <a:ea typeface="Neue Montreal"/>
                <a:cs typeface="Neue Montreal"/>
                <a:sym typeface="Neue Montreal"/>
              </a:rPr>
              <a:t>Small Capital Projects</a:t>
            </a:r>
          </a:p>
          <a:p>
            <a:pPr algn="l">
              <a:lnSpc>
                <a:spcPts val="5064"/>
              </a:lnSpc>
            </a:pPr>
            <a:r>
              <a:rPr lang="en-US" sz="5064">
                <a:solidFill>
                  <a:srgbClr val="000000"/>
                </a:solidFill>
                <a:latin typeface="Neue Montreal"/>
                <a:ea typeface="Neue Montreal"/>
                <a:cs typeface="Neue Montreal"/>
                <a:sym typeface="Neue Montreal"/>
              </a:rPr>
              <a:t>Painting Schedule</a:t>
            </a:r>
          </a:p>
          <a:p>
            <a:pPr algn="l">
              <a:lnSpc>
                <a:spcPts val="5064"/>
              </a:lnSpc>
            </a:pPr>
            <a:r>
              <a:rPr lang="en-US" sz="5064">
                <a:solidFill>
                  <a:srgbClr val="000000"/>
                </a:solidFill>
                <a:latin typeface="Neue Montreal"/>
                <a:ea typeface="Neue Montreal"/>
                <a:cs typeface="Neue Montreal"/>
                <a:sym typeface="Neue Montreal"/>
              </a:rPr>
              <a:t>Furniture Replacement </a:t>
            </a:r>
          </a:p>
          <a:p>
            <a:pPr algn="l">
              <a:lnSpc>
                <a:spcPts val="6584"/>
              </a:lnSpc>
            </a:pPr>
            <a:endParaRPr lang="en-US" sz="5064">
              <a:solidFill>
                <a:srgbClr val="000000"/>
              </a:solidFill>
              <a:latin typeface="Neue Montreal"/>
              <a:ea typeface="Neue Montreal"/>
              <a:cs typeface="Neue Montreal"/>
              <a:sym typeface="Neue Montre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471774" y="9000777"/>
            <a:ext cx="1566406" cy="1286223"/>
            <a:chOff x="0" y="0"/>
            <a:chExt cx="412551" cy="338758"/>
          </a:xfrm>
        </p:grpSpPr>
        <p:sp>
          <p:nvSpPr>
            <p:cNvPr id="4" name="Freeform 4"/>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5" name="TextBox 5"/>
            <p:cNvSpPr txBox="1"/>
            <p:nvPr/>
          </p:nvSpPr>
          <p:spPr>
            <a:xfrm>
              <a:off x="0" y="-38100"/>
              <a:ext cx="412551" cy="3768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254977" y="6821991"/>
            <a:ext cx="2839633" cy="3462801"/>
            <a:chOff x="0" y="0"/>
            <a:chExt cx="747887" cy="912013"/>
          </a:xfrm>
        </p:grpSpPr>
        <p:sp>
          <p:nvSpPr>
            <p:cNvPr id="7" name="Freeform 7"/>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8" name="TextBox 8"/>
            <p:cNvSpPr txBox="1"/>
            <p:nvPr/>
          </p:nvSpPr>
          <p:spPr>
            <a:xfrm>
              <a:off x="0" y="-38100"/>
              <a:ext cx="747887" cy="95011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86354" y="8846668"/>
            <a:ext cx="1507745" cy="797220"/>
          </a:xfrm>
          <a:custGeom>
            <a:avLst/>
            <a:gdLst/>
            <a:ahLst/>
            <a:cxnLst/>
            <a:rect l="l" t="t" r="r" b="b"/>
            <a:pathLst>
              <a:path w="1507745" h="797220">
                <a:moveTo>
                  <a:pt x="0" y="0"/>
                </a:moveTo>
                <a:lnTo>
                  <a:pt x="1507746" y="0"/>
                </a:lnTo>
                <a:lnTo>
                  <a:pt x="1507746" y="797220"/>
                </a:lnTo>
                <a:lnTo>
                  <a:pt x="0" y="797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1632956" y="0"/>
            <a:ext cx="6655044" cy="10287000"/>
          </a:xfrm>
          <a:custGeom>
            <a:avLst/>
            <a:gdLst/>
            <a:ahLst/>
            <a:cxnLst/>
            <a:rect l="l" t="t" r="r" b="b"/>
            <a:pathLst>
              <a:path w="6655044" h="10287000">
                <a:moveTo>
                  <a:pt x="0" y="0"/>
                </a:moveTo>
                <a:lnTo>
                  <a:pt x="6655044" y="0"/>
                </a:lnTo>
                <a:lnTo>
                  <a:pt x="6655044" y="10287000"/>
                </a:lnTo>
                <a:lnTo>
                  <a:pt x="0" y="10287000"/>
                </a:lnTo>
                <a:lnTo>
                  <a:pt x="0" y="0"/>
                </a:lnTo>
                <a:close/>
              </a:path>
            </a:pathLst>
          </a:custGeom>
          <a:blipFill>
            <a:blip r:embed="rId5"/>
            <a:stretch>
              <a:fillRect l="-28783" r="-103223"/>
            </a:stretch>
          </a:blipFill>
        </p:spPr>
      </p:sp>
      <p:sp>
        <p:nvSpPr>
          <p:cNvPr id="11" name="TextBox 11"/>
          <p:cNvSpPr txBox="1"/>
          <p:nvPr/>
        </p:nvSpPr>
        <p:spPr>
          <a:xfrm>
            <a:off x="700776" y="220336"/>
            <a:ext cx="9009480" cy="1055430"/>
          </a:xfrm>
          <a:prstGeom prst="rect">
            <a:avLst/>
          </a:prstGeom>
        </p:spPr>
        <p:txBody>
          <a:bodyPr lIns="0" tIns="0" rIns="0" bIns="0" rtlCol="0" anchor="t">
            <a:spAutoFit/>
          </a:bodyPr>
          <a:lstStyle/>
          <a:p>
            <a:pPr algn="l">
              <a:lnSpc>
                <a:spcPts val="8501"/>
              </a:lnSpc>
              <a:spcBef>
                <a:spcPct val="0"/>
              </a:spcBef>
            </a:pPr>
            <a:r>
              <a:rPr lang="en-US" sz="6072">
                <a:solidFill>
                  <a:srgbClr val="000000"/>
                </a:solidFill>
                <a:latin typeface="Neue Montreal"/>
                <a:ea typeface="Neue Montreal"/>
                <a:cs typeface="Neue Montreal"/>
                <a:sym typeface="Neue Montreal"/>
              </a:rPr>
              <a:t>On-Going Projects</a:t>
            </a:r>
          </a:p>
        </p:txBody>
      </p:sp>
      <p:sp>
        <p:nvSpPr>
          <p:cNvPr id="12" name="TextBox 12"/>
          <p:cNvSpPr txBox="1"/>
          <p:nvPr/>
        </p:nvSpPr>
        <p:spPr>
          <a:xfrm>
            <a:off x="459432" y="2361019"/>
            <a:ext cx="9009480" cy="5898515"/>
          </a:xfrm>
          <a:prstGeom prst="rect">
            <a:avLst/>
          </a:prstGeom>
        </p:spPr>
        <p:txBody>
          <a:bodyPr lIns="0" tIns="0" rIns="0" bIns="0" rtlCol="0" anchor="t">
            <a:spAutoFit/>
          </a:bodyPr>
          <a:lstStyle/>
          <a:p>
            <a:pPr algn="l">
              <a:lnSpc>
                <a:spcPts val="6499"/>
              </a:lnSpc>
            </a:pPr>
            <a:r>
              <a:rPr lang="en-US" sz="4999">
                <a:solidFill>
                  <a:srgbClr val="000000"/>
                </a:solidFill>
                <a:latin typeface="Neue Montreal"/>
                <a:ea typeface="Neue Montreal"/>
                <a:cs typeface="Neue Montreal"/>
                <a:sym typeface="Neue Montreal"/>
              </a:rPr>
              <a:t>Midway Auditorium Renovation</a:t>
            </a:r>
          </a:p>
          <a:p>
            <a:pPr algn="l">
              <a:lnSpc>
                <a:spcPts val="6499"/>
              </a:lnSpc>
            </a:pPr>
            <a:r>
              <a:rPr lang="en-US" sz="4999">
                <a:solidFill>
                  <a:srgbClr val="000000"/>
                </a:solidFill>
                <a:latin typeface="Neue Montreal"/>
                <a:ea typeface="Neue Montreal"/>
                <a:cs typeface="Neue Montreal"/>
                <a:sym typeface="Neue Montreal"/>
              </a:rPr>
              <a:t>Annex Roof Replacement</a:t>
            </a:r>
          </a:p>
          <a:p>
            <a:pPr algn="l">
              <a:lnSpc>
                <a:spcPts val="6499"/>
              </a:lnSpc>
            </a:pPr>
            <a:r>
              <a:rPr lang="en-US" sz="4999">
                <a:solidFill>
                  <a:srgbClr val="000000"/>
                </a:solidFill>
                <a:latin typeface="Neue Montreal"/>
                <a:ea typeface="Neue Montreal"/>
                <a:cs typeface="Neue Montreal"/>
                <a:sym typeface="Neue Montreal"/>
              </a:rPr>
              <a:t>DES Soffitt Repair</a:t>
            </a:r>
          </a:p>
          <a:p>
            <a:pPr algn="l">
              <a:lnSpc>
                <a:spcPts val="6499"/>
              </a:lnSpc>
            </a:pPr>
            <a:r>
              <a:rPr lang="en-US" sz="4999">
                <a:solidFill>
                  <a:srgbClr val="000000"/>
                </a:solidFill>
                <a:latin typeface="Neue Montreal"/>
                <a:ea typeface="Neue Montreal"/>
                <a:cs typeface="Neue Montreal"/>
                <a:sym typeface="Neue Montreal"/>
              </a:rPr>
              <a:t>Tennis Court Resurfacing</a:t>
            </a:r>
          </a:p>
          <a:p>
            <a:pPr algn="l">
              <a:lnSpc>
                <a:spcPts val="4680"/>
              </a:lnSpc>
            </a:pPr>
            <a:endParaRPr lang="en-US" sz="4999">
              <a:solidFill>
                <a:srgbClr val="000000"/>
              </a:solidFill>
              <a:latin typeface="Neue Montreal"/>
              <a:ea typeface="Neue Montreal"/>
              <a:cs typeface="Neue Montreal"/>
              <a:sym typeface="Neue Montreal"/>
            </a:endParaRPr>
          </a:p>
          <a:p>
            <a:pPr algn="l">
              <a:lnSpc>
                <a:spcPts val="4680"/>
              </a:lnSpc>
            </a:pPr>
            <a:endParaRPr lang="en-US" sz="4999">
              <a:solidFill>
                <a:srgbClr val="000000"/>
              </a:solidFill>
              <a:latin typeface="Neue Montreal"/>
              <a:ea typeface="Neue Montreal"/>
              <a:cs typeface="Neue Montreal"/>
              <a:sym typeface="Neue Montreal"/>
            </a:endParaRPr>
          </a:p>
          <a:p>
            <a:pPr algn="l">
              <a:lnSpc>
                <a:spcPts val="3380"/>
              </a:lnSpc>
            </a:pPr>
            <a:r>
              <a:rPr lang="en-US" sz="2600">
                <a:solidFill>
                  <a:srgbClr val="000000"/>
                </a:solidFill>
                <a:latin typeface="Neue Montreal"/>
                <a:ea typeface="Neue Montreal"/>
                <a:cs typeface="Neue Montreal"/>
                <a:sym typeface="Neue Montreal"/>
              </a:rPr>
              <a:t>These projects were funded in a previous year, but will have expenditures in FY27</a:t>
            </a:r>
          </a:p>
          <a:p>
            <a:pPr algn="l">
              <a:lnSpc>
                <a:spcPts val="4680"/>
              </a:lnSpc>
            </a:pPr>
            <a:endParaRPr lang="en-US" sz="2600">
              <a:solidFill>
                <a:srgbClr val="000000"/>
              </a:solidFill>
              <a:latin typeface="Neue Montreal"/>
              <a:ea typeface="Neue Montreal"/>
              <a:cs typeface="Neue Montreal"/>
              <a:sym typeface="Neue Montre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56804"/>
            <a:ext cx="19104845" cy="4068066"/>
          </a:xfrm>
          <a:custGeom>
            <a:avLst/>
            <a:gdLst/>
            <a:ahLst/>
            <a:cxnLst/>
            <a:rect l="l" t="t" r="r" b="b"/>
            <a:pathLst>
              <a:path w="19104845" h="4068066">
                <a:moveTo>
                  <a:pt x="0" y="0"/>
                </a:moveTo>
                <a:lnTo>
                  <a:pt x="19104845" y="0"/>
                </a:lnTo>
                <a:lnTo>
                  <a:pt x="19104845" y="4068066"/>
                </a:lnTo>
                <a:lnTo>
                  <a:pt x="0" y="4068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7036341" y="9408334"/>
            <a:ext cx="914550" cy="613875"/>
          </a:xfrm>
          <a:prstGeom prst="rect">
            <a:avLst/>
          </a:prstGeom>
        </p:spPr>
        <p:txBody>
          <a:bodyPr lIns="0" tIns="0" rIns="0" bIns="0" rtlCol="0" anchor="t">
            <a:spAutoFit/>
          </a:bodyPr>
          <a:lstStyle/>
          <a:p>
            <a:pPr algn="r">
              <a:lnSpc>
                <a:spcPts val="2400"/>
              </a:lnSpc>
            </a:pPr>
            <a:r>
              <a:rPr lang="en-US" sz="2000" spc="-123">
                <a:solidFill>
                  <a:srgbClr val="4E5B6F"/>
                </a:solidFill>
                <a:latin typeface="Open Sans"/>
                <a:ea typeface="Open Sans"/>
                <a:cs typeface="Open Sans"/>
                <a:sym typeface="Open Sans"/>
              </a:rPr>
              <a:t>9</a:t>
            </a:r>
          </a:p>
        </p:txBody>
      </p:sp>
      <p:graphicFrame>
        <p:nvGraphicFramePr>
          <p:cNvPr id="4" name="Table 4"/>
          <p:cNvGraphicFramePr>
            <a:graphicFrameLocks noGrp="1"/>
          </p:cNvGraphicFramePr>
          <p:nvPr/>
        </p:nvGraphicFramePr>
        <p:xfrm>
          <a:off x="1842718" y="2911262"/>
          <a:ext cx="15650898" cy="6898715"/>
        </p:xfrm>
        <a:graphic>
          <a:graphicData uri="http://schemas.openxmlformats.org/drawingml/2006/table">
            <a:tbl>
              <a:tblPr/>
              <a:tblGrid>
                <a:gridCol w="10621110">
                  <a:extLst>
                    <a:ext uri="{9D8B030D-6E8A-4147-A177-3AD203B41FA5}">
                      <a16:colId xmlns:a16="http://schemas.microsoft.com/office/drawing/2014/main" val="20000"/>
                    </a:ext>
                  </a:extLst>
                </a:gridCol>
                <a:gridCol w="5029788">
                  <a:extLst>
                    <a:ext uri="{9D8B030D-6E8A-4147-A177-3AD203B41FA5}">
                      <a16:colId xmlns:a16="http://schemas.microsoft.com/office/drawing/2014/main" val="20001"/>
                    </a:ext>
                  </a:extLst>
                </a:gridCol>
              </a:tblGrid>
              <a:tr h="1111661">
                <a:tc>
                  <a:txBody>
                    <a:bodyPr/>
                    <a:lstStyle/>
                    <a:p>
                      <a:pPr algn="l">
                        <a:lnSpc>
                          <a:spcPts val="3600"/>
                        </a:lnSpc>
                        <a:defRPr/>
                      </a:pPr>
                      <a:r>
                        <a:rPr lang="en-US" sz="3000" spc="18">
                          <a:solidFill>
                            <a:srgbClr val="000000"/>
                          </a:solidFill>
                          <a:latin typeface="Neue Montreal"/>
                          <a:ea typeface="Neue Montreal"/>
                          <a:cs typeface="Neue Montreal"/>
                          <a:sym typeface="Neue Montreal"/>
                        </a:rPr>
                        <a:t>Beginning Balance 07.01.26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$ 5,658,409</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6490">
                <a:tc>
                  <a:txBody>
                    <a:bodyPr/>
                    <a:lstStyle/>
                    <a:p>
                      <a:pPr algn="l">
                        <a:lnSpc>
                          <a:spcPts val="3600"/>
                        </a:lnSpc>
                        <a:defRPr/>
                      </a:pPr>
                      <a:r>
                        <a:rPr lang="en-US" sz="3000" spc="18">
                          <a:solidFill>
                            <a:srgbClr val="000000"/>
                          </a:solidFill>
                          <a:latin typeface="Neue Montreal"/>
                          <a:ea typeface="Neue Montreal"/>
                          <a:cs typeface="Neue Montreal"/>
                          <a:sym typeface="Neue Montreal"/>
                        </a:rPr>
                        <a:t>Transfer from County Fund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540,638</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9736">
                <a:tc>
                  <a:txBody>
                    <a:bodyPr/>
                    <a:lstStyle/>
                    <a:p>
                      <a:pPr algn="l">
                        <a:lnSpc>
                          <a:spcPts val="3600"/>
                        </a:lnSpc>
                        <a:defRPr/>
                      </a:pPr>
                      <a:r>
                        <a:rPr lang="en-US" sz="3000" spc="18">
                          <a:solidFill>
                            <a:srgbClr val="000000"/>
                          </a:solidFill>
                          <a:latin typeface="Neue Montreal"/>
                          <a:ea typeface="Neue Montreal"/>
                          <a:cs typeface="Neue Montreal"/>
                          <a:sym typeface="Neue Montreal"/>
                        </a:rPr>
                        <a:t>Proposed Small Capital Project Revenue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300,000</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59736">
                <a:tc>
                  <a:txBody>
                    <a:bodyPr/>
                    <a:lstStyle/>
                    <a:p>
                      <a:pPr algn="l">
                        <a:lnSpc>
                          <a:spcPts val="3600"/>
                        </a:lnSpc>
                        <a:defRPr/>
                      </a:pPr>
                      <a:r>
                        <a:rPr lang="en-US" sz="3000" spc="18">
                          <a:solidFill>
                            <a:srgbClr val="000000"/>
                          </a:solidFill>
                          <a:latin typeface="Neue Montreal"/>
                          <a:ea typeface="Neue Montreal"/>
                          <a:cs typeface="Neue Montreal"/>
                          <a:sym typeface="Neue Montreal"/>
                        </a:rPr>
                        <a:t>Transfer from School Fund FY26 EOY</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4902">
                <a:tc>
                  <a:txBody>
                    <a:bodyPr/>
                    <a:lstStyle/>
                    <a:p>
                      <a:pPr algn="l">
                        <a:lnSpc>
                          <a:spcPts val="3600"/>
                        </a:lnSpc>
                        <a:defRPr/>
                      </a:pPr>
                      <a:r>
                        <a:rPr lang="en-US" sz="3000" spc="18">
                          <a:solidFill>
                            <a:srgbClr val="000000"/>
                          </a:solidFill>
                          <a:latin typeface="Neue Montreal"/>
                          <a:ea typeface="Neue Montreal"/>
                          <a:cs typeface="Neue Montreal"/>
                          <a:sym typeface="Neue Montreal"/>
                        </a:rPr>
                        <a:t>Proposed Total Expenditures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$ 5,238,588</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46190">
                <a:tc>
                  <a:txBody>
                    <a:bodyPr/>
                    <a:lstStyle/>
                    <a:p>
                      <a:pPr algn="l">
                        <a:lnSpc>
                          <a:spcPts val="3600"/>
                        </a:lnSpc>
                        <a:defRPr/>
                      </a:pPr>
                      <a:r>
                        <a:rPr lang="en-US" sz="3000" spc="18">
                          <a:solidFill>
                            <a:srgbClr val="000000"/>
                          </a:solidFill>
                          <a:latin typeface="Neue Montreal"/>
                          <a:ea typeface="Neue Montreal"/>
                          <a:cs typeface="Neue Montreal"/>
                          <a:sym typeface="Neue Montreal"/>
                        </a:rPr>
                        <a:t>Estimated Ending Balance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$ 1,260,459</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5"/>
          <p:cNvSpPr txBox="1"/>
          <p:nvPr/>
        </p:nvSpPr>
        <p:spPr>
          <a:xfrm>
            <a:off x="1230802" y="757084"/>
            <a:ext cx="16874731"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  SCHOOL CAPITAL</a:t>
            </a:r>
          </a:p>
          <a:p>
            <a:pPr algn="ctr">
              <a:lnSpc>
                <a:spcPts val="7200"/>
              </a:lnSpc>
            </a:pPr>
            <a:r>
              <a:rPr lang="en-US" sz="6000" spc="36">
                <a:solidFill>
                  <a:srgbClr val="FFFFFE"/>
                </a:solidFill>
                <a:latin typeface="Neue Montreal"/>
                <a:ea typeface="Neue Montreal"/>
                <a:cs typeface="Neue Montreal"/>
                <a:sym typeface="Neue Montreal"/>
              </a:rPr>
              <a:t>FUND 302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588" y="-330209"/>
            <a:ext cx="18420588" cy="3922365"/>
          </a:xfrm>
          <a:custGeom>
            <a:avLst/>
            <a:gdLst/>
            <a:ahLst/>
            <a:cxnLst/>
            <a:rect l="l" t="t" r="r" b="b"/>
            <a:pathLst>
              <a:path w="18420588" h="3922365">
                <a:moveTo>
                  <a:pt x="0" y="0"/>
                </a:moveTo>
                <a:lnTo>
                  <a:pt x="18420588" y="0"/>
                </a:lnTo>
                <a:lnTo>
                  <a:pt x="18420588" y="3922365"/>
                </a:lnTo>
                <a:lnTo>
                  <a:pt x="0" y="3922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678230" y="4046220"/>
          <a:ext cx="10686454" cy="6375790"/>
        </p:xfrm>
        <a:graphic>
          <a:graphicData uri="http://schemas.openxmlformats.org/drawingml/2006/table">
            <a:tbl>
              <a:tblPr/>
              <a:tblGrid>
                <a:gridCol w="7252108">
                  <a:extLst>
                    <a:ext uri="{9D8B030D-6E8A-4147-A177-3AD203B41FA5}">
                      <a16:colId xmlns:a16="http://schemas.microsoft.com/office/drawing/2014/main" val="20000"/>
                    </a:ext>
                  </a:extLst>
                </a:gridCol>
                <a:gridCol w="3434346">
                  <a:extLst>
                    <a:ext uri="{9D8B030D-6E8A-4147-A177-3AD203B41FA5}">
                      <a16:colId xmlns:a16="http://schemas.microsoft.com/office/drawing/2014/main" val="20001"/>
                    </a:ext>
                  </a:extLst>
                </a:gridCol>
              </a:tblGrid>
              <a:tr h="1283411">
                <a:tc>
                  <a:txBody>
                    <a:bodyPr/>
                    <a:lstStyle/>
                    <a:p>
                      <a:pPr algn="l">
                        <a:lnSpc>
                          <a:spcPts val="3960"/>
                        </a:lnSpc>
                        <a:defRPr/>
                      </a:pPr>
                      <a:r>
                        <a:rPr lang="en-US" sz="3300" spc="19">
                          <a:solidFill>
                            <a:srgbClr val="000000"/>
                          </a:solidFill>
                          <a:latin typeface="Neue Montreal"/>
                          <a:ea typeface="Neue Montreal"/>
                          <a:cs typeface="Neue Montreal"/>
                          <a:sym typeface="Neue Montreal"/>
                        </a:rPr>
                        <a:t>Beginning Balance 07.01.26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960"/>
                        </a:lnSpc>
                        <a:defRPr/>
                      </a:pPr>
                      <a:r>
                        <a:rPr lang="en-US" sz="3300" spc="19">
                          <a:solidFill>
                            <a:srgbClr val="000000"/>
                          </a:solidFill>
                          <a:latin typeface="Neue Montreal"/>
                          <a:ea typeface="Neue Montreal"/>
                          <a:cs typeface="Neue Montreal"/>
                          <a:sym typeface="Neue Montreal"/>
                        </a:rPr>
                        <a:t>$1,088,617</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83411">
                <a:tc>
                  <a:txBody>
                    <a:bodyPr/>
                    <a:lstStyle/>
                    <a:p>
                      <a:pPr algn="l">
                        <a:lnSpc>
                          <a:spcPts val="3960"/>
                        </a:lnSpc>
                        <a:defRPr/>
                      </a:pPr>
                      <a:r>
                        <a:rPr lang="en-US" sz="3300" spc="19">
                          <a:solidFill>
                            <a:srgbClr val="000000"/>
                          </a:solidFill>
                          <a:latin typeface="Neue Montreal"/>
                          <a:ea typeface="Neue Montreal"/>
                          <a:cs typeface="Neue Montreal"/>
                          <a:sym typeface="Neue Montreal"/>
                        </a:rPr>
                        <a:t>Transfer from School Fund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960"/>
                        </a:lnSpc>
                        <a:defRPr/>
                      </a:pPr>
                      <a:r>
                        <a:rPr lang="en-US" sz="3300" spc="19">
                          <a:solidFill>
                            <a:srgbClr val="000000"/>
                          </a:solidFill>
                          <a:latin typeface="Neue Montreal"/>
                          <a:ea typeface="Neue Montreal"/>
                          <a:cs typeface="Neue Montreal"/>
                          <a:sym typeface="Neue Montreal"/>
                        </a:rPr>
                        <a:t>$   195,534</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77119">
                <a:tc>
                  <a:txBody>
                    <a:bodyPr/>
                    <a:lstStyle/>
                    <a:p>
                      <a:pPr algn="l">
                        <a:lnSpc>
                          <a:spcPts val="3960"/>
                        </a:lnSpc>
                        <a:defRPr/>
                      </a:pPr>
                      <a:r>
                        <a:rPr lang="en-US" sz="3300" spc="19">
                          <a:solidFill>
                            <a:srgbClr val="000000"/>
                          </a:solidFill>
                          <a:latin typeface="Neue Montreal"/>
                          <a:ea typeface="Neue Montreal"/>
                          <a:cs typeface="Neue Montreal"/>
                          <a:sym typeface="Neue Montreal"/>
                        </a:rPr>
                        <a:t>State Revenue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960"/>
                        </a:lnSpc>
                        <a:defRPr/>
                      </a:pPr>
                      <a:r>
                        <a:rPr lang="en-US" sz="3300" spc="19">
                          <a:solidFill>
                            <a:srgbClr val="000000"/>
                          </a:solidFill>
                          <a:latin typeface="Neue Montreal"/>
                          <a:ea typeface="Neue Montreal"/>
                          <a:cs typeface="Neue Montreal"/>
                          <a:sym typeface="Neue Montreal"/>
                        </a:rPr>
                        <a:t>$   418,195</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77119">
                <a:tc>
                  <a:txBody>
                    <a:bodyPr/>
                    <a:lstStyle/>
                    <a:p>
                      <a:pPr algn="l">
                        <a:lnSpc>
                          <a:spcPts val="3960"/>
                        </a:lnSpc>
                        <a:defRPr/>
                      </a:pPr>
                      <a:r>
                        <a:rPr lang="en-US" sz="3300" spc="19">
                          <a:solidFill>
                            <a:srgbClr val="000000"/>
                          </a:solidFill>
                          <a:latin typeface="Neue Montreal"/>
                          <a:ea typeface="Neue Montreal"/>
                          <a:cs typeface="Neue Montreal"/>
                          <a:sym typeface="Neue Montreal"/>
                        </a:rPr>
                        <a:t>Total Expenditures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960"/>
                        </a:lnSpc>
                        <a:defRPr/>
                      </a:pPr>
                      <a:r>
                        <a:rPr lang="en-US" sz="3300" spc="19">
                          <a:solidFill>
                            <a:srgbClr val="000000"/>
                          </a:solidFill>
                          <a:latin typeface="Neue Montreal"/>
                          <a:ea typeface="Neue Montreal"/>
                          <a:cs typeface="Neue Montreal"/>
                          <a:sym typeface="Neue Montreal"/>
                        </a:rPr>
                        <a:t>$ 1,145,323</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77119">
                <a:tc>
                  <a:txBody>
                    <a:bodyPr/>
                    <a:lstStyle/>
                    <a:p>
                      <a:pPr algn="l">
                        <a:lnSpc>
                          <a:spcPts val="3960"/>
                        </a:lnSpc>
                        <a:defRPr/>
                      </a:pPr>
                      <a:r>
                        <a:rPr lang="en-US" sz="3300" spc="19">
                          <a:solidFill>
                            <a:srgbClr val="000000"/>
                          </a:solidFill>
                          <a:latin typeface="Neue Montreal"/>
                          <a:ea typeface="Neue Montreal"/>
                          <a:cs typeface="Neue Montreal"/>
                          <a:sym typeface="Neue Montreal"/>
                        </a:rPr>
                        <a:t>Ending Balance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960"/>
                        </a:lnSpc>
                        <a:defRPr/>
                      </a:pPr>
                      <a:r>
                        <a:rPr lang="en-US" sz="3300" spc="19">
                          <a:solidFill>
                            <a:srgbClr val="000000"/>
                          </a:solidFill>
                          <a:latin typeface="Neue Montreal"/>
                          <a:ea typeface="Neue Montreal"/>
                          <a:cs typeface="Neue Montreal"/>
                          <a:sym typeface="Neue Montreal"/>
                        </a:rPr>
                        <a:t>$   557,023</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7611">
                <a:tc>
                  <a:txBody>
                    <a:bodyPr/>
                    <a:lstStyle/>
                    <a:p>
                      <a:pPr algn="l">
                        <a:lnSpc>
                          <a:spcPts val="3960"/>
                        </a:lnSpc>
                        <a:defRPr/>
                      </a:pP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960"/>
                        </a:lnSpc>
                        <a:defRPr/>
                      </a:pP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11463638" y="4063016"/>
            <a:ext cx="6029978" cy="2638424"/>
          </a:xfrm>
          <a:prstGeom prst="rect">
            <a:avLst/>
          </a:prstGeom>
        </p:spPr>
        <p:txBody>
          <a:bodyPr lIns="0" tIns="0" rIns="0" bIns="0" rtlCol="0" anchor="t">
            <a:spAutoFit/>
          </a:bodyPr>
          <a:lstStyle/>
          <a:p>
            <a:pPr algn="l">
              <a:lnSpc>
                <a:spcPts val="5250"/>
              </a:lnSpc>
            </a:pPr>
            <a:r>
              <a:rPr lang="en-US" sz="3500" spc="21">
                <a:solidFill>
                  <a:srgbClr val="000000"/>
                </a:solidFill>
                <a:latin typeface="Neue Montreal"/>
                <a:ea typeface="Neue Montreal"/>
                <a:cs typeface="Neue Montreal"/>
                <a:sym typeface="Neue Montreal"/>
              </a:rPr>
              <a:t>Consumables</a:t>
            </a:r>
          </a:p>
          <a:p>
            <a:pPr algn="l">
              <a:lnSpc>
                <a:spcPts val="5250"/>
              </a:lnSpc>
            </a:pPr>
            <a:r>
              <a:rPr lang="en-US" sz="3500" spc="21">
                <a:solidFill>
                  <a:srgbClr val="000000"/>
                </a:solidFill>
                <a:latin typeface="Neue Montreal"/>
                <a:ea typeface="Neue Montreal"/>
                <a:cs typeface="Neue Montreal"/>
                <a:sym typeface="Neue Montreal"/>
              </a:rPr>
              <a:t>E-textbooks</a:t>
            </a:r>
          </a:p>
          <a:p>
            <a:pPr algn="l">
              <a:lnSpc>
                <a:spcPts val="5250"/>
              </a:lnSpc>
            </a:pPr>
            <a:r>
              <a:rPr lang="en-US" sz="3500" spc="21">
                <a:solidFill>
                  <a:srgbClr val="000000"/>
                </a:solidFill>
                <a:latin typeface="Neue Montreal"/>
                <a:ea typeface="Neue Montreal"/>
                <a:cs typeface="Neue Montreal"/>
                <a:sym typeface="Neue Montreal"/>
              </a:rPr>
              <a:t>Software</a:t>
            </a:r>
          </a:p>
          <a:p>
            <a:pPr algn="l">
              <a:lnSpc>
                <a:spcPts val="5250"/>
              </a:lnSpc>
            </a:pPr>
            <a:r>
              <a:rPr lang="en-US" sz="3500" spc="21">
                <a:solidFill>
                  <a:srgbClr val="000000"/>
                </a:solidFill>
                <a:latin typeface="Neue Montreal"/>
                <a:ea typeface="Neue Montreal"/>
                <a:cs typeface="Neue Montreal"/>
                <a:sym typeface="Neue Montreal"/>
              </a:rPr>
              <a:t>Adoption</a:t>
            </a:r>
          </a:p>
        </p:txBody>
      </p:sp>
      <p:sp>
        <p:nvSpPr>
          <p:cNvPr id="5" name="TextBox 5"/>
          <p:cNvSpPr txBox="1"/>
          <p:nvPr/>
        </p:nvSpPr>
        <p:spPr>
          <a:xfrm>
            <a:off x="1531782" y="902469"/>
            <a:ext cx="14071384"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 TEXTBOOKS</a:t>
            </a:r>
          </a:p>
          <a:p>
            <a:pPr algn="ctr">
              <a:lnSpc>
                <a:spcPts val="7200"/>
              </a:lnSpc>
            </a:pPr>
            <a:r>
              <a:rPr lang="en-US" sz="6000" spc="36">
                <a:solidFill>
                  <a:srgbClr val="FFFFFE"/>
                </a:solidFill>
                <a:latin typeface="Neue Montreal"/>
                <a:ea typeface="Neue Montreal"/>
                <a:cs typeface="Neue Montreal"/>
                <a:sym typeface="Neue Montreal"/>
              </a:rPr>
              <a:t>FUND 206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00" y="342900"/>
            <a:ext cx="17391888" cy="3703320"/>
          </a:xfrm>
          <a:custGeom>
            <a:avLst/>
            <a:gdLst/>
            <a:ahLst/>
            <a:cxnLst/>
            <a:rect l="l" t="t" r="r" b="b"/>
            <a:pathLst>
              <a:path w="17391888" h="3703320">
                <a:moveTo>
                  <a:pt x="0" y="0"/>
                </a:moveTo>
                <a:lnTo>
                  <a:pt x="17391888" y="0"/>
                </a:lnTo>
                <a:lnTo>
                  <a:pt x="17391888" y="3703320"/>
                </a:lnTo>
                <a:lnTo>
                  <a:pt x="0" y="370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3330" y="2519144"/>
            <a:ext cx="17446752" cy="1994812"/>
          </a:xfrm>
          <a:custGeom>
            <a:avLst/>
            <a:gdLst/>
            <a:ahLst/>
            <a:cxnLst/>
            <a:rect l="l" t="t" r="r" b="b"/>
            <a:pathLst>
              <a:path w="17446752" h="1994812">
                <a:moveTo>
                  <a:pt x="0" y="0"/>
                </a:moveTo>
                <a:lnTo>
                  <a:pt x="17446752" y="0"/>
                </a:lnTo>
                <a:lnTo>
                  <a:pt x="17446752" y="1994812"/>
                </a:lnTo>
                <a:lnTo>
                  <a:pt x="0" y="1994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4" name="Table 4"/>
          <p:cNvGraphicFramePr>
            <a:graphicFrameLocks noGrp="1"/>
          </p:cNvGraphicFramePr>
          <p:nvPr/>
        </p:nvGraphicFramePr>
        <p:xfrm>
          <a:off x="499014" y="4046220"/>
          <a:ext cx="10974672" cy="4926487"/>
        </p:xfrm>
        <a:graphic>
          <a:graphicData uri="http://schemas.openxmlformats.org/drawingml/2006/table">
            <a:tbl>
              <a:tblPr/>
              <a:tblGrid>
                <a:gridCol w="7447700">
                  <a:extLst>
                    <a:ext uri="{9D8B030D-6E8A-4147-A177-3AD203B41FA5}">
                      <a16:colId xmlns:a16="http://schemas.microsoft.com/office/drawing/2014/main" val="20000"/>
                    </a:ext>
                  </a:extLst>
                </a:gridCol>
                <a:gridCol w="3526972">
                  <a:extLst>
                    <a:ext uri="{9D8B030D-6E8A-4147-A177-3AD203B41FA5}">
                      <a16:colId xmlns:a16="http://schemas.microsoft.com/office/drawing/2014/main" val="20001"/>
                    </a:ext>
                  </a:extLst>
                </a:gridCol>
              </a:tblGrid>
              <a:tr h="1366304">
                <a:tc>
                  <a:txBody>
                    <a:bodyPr/>
                    <a:lstStyle/>
                    <a:p>
                      <a:pPr algn="l">
                        <a:lnSpc>
                          <a:spcPts val="4200"/>
                        </a:lnSpc>
                        <a:defRPr/>
                      </a:pPr>
                      <a:r>
                        <a:rPr lang="en-US" sz="3500" spc="21">
                          <a:solidFill>
                            <a:srgbClr val="000000"/>
                          </a:solidFill>
                          <a:latin typeface="Neue Montreal"/>
                          <a:ea typeface="Neue Montreal"/>
                          <a:cs typeface="Neue Montreal"/>
                          <a:sym typeface="Neue Montreal"/>
                        </a:rPr>
                        <a:t>Beginning Balance 07.01.26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708,982</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86728">
                <a:tc>
                  <a:txBody>
                    <a:bodyPr/>
                    <a:lstStyle/>
                    <a:p>
                      <a:pPr algn="l">
                        <a:lnSpc>
                          <a:spcPts val="4200"/>
                        </a:lnSpc>
                        <a:defRPr/>
                      </a:pPr>
                      <a:r>
                        <a:rPr lang="en-US" sz="3500" spc="21">
                          <a:solidFill>
                            <a:srgbClr val="000000"/>
                          </a:solidFill>
                          <a:latin typeface="Neue Montreal"/>
                          <a:ea typeface="Neue Montreal"/>
                          <a:cs typeface="Neue Montreal"/>
                          <a:sym typeface="Neue Montreal"/>
                        </a:rPr>
                        <a:t>Total Revenue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$ 3,112,534</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86728">
                <a:tc>
                  <a:txBody>
                    <a:bodyPr/>
                    <a:lstStyle/>
                    <a:p>
                      <a:pPr algn="l">
                        <a:lnSpc>
                          <a:spcPts val="4200"/>
                        </a:lnSpc>
                        <a:defRPr/>
                      </a:pPr>
                      <a:r>
                        <a:rPr lang="en-US" sz="3500" spc="21">
                          <a:solidFill>
                            <a:srgbClr val="000000"/>
                          </a:solidFill>
                          <a:latin typeface="Neue Montreal"/>
                          <a:ea typeface="Neue Montreal"/>
                          <a:cs typeface="Neue Montreal"/>
                          <a:sym typeface="Neue Montreal"/>
                        </a:rPr>
                        <a:t>Total Expenditures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$3,469,425</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6728">
                <a:tc>
                  <a:txBody>
                    <a:bodyPr/>
                    <a:lstStyle/>
                    <a:p>
                      <a:pPr algn="l">
                        <a:lnSpc>
                          <a:spcPts val="4200"/>
                        </a:lnSpc>
                        <a:defRPr/>
                      </a:pPr>
                      <a:r>
                        <a:rPr lang="en-US" sz="3500" spc="21">
                          <a:solidFill>
                            <a:srgbClr val="000000"/>
                          </a:solidFill>
                          <a:latin typeface="Neue Montreal"/>
                          <a:ea typeface="Neue Montreal"/>
                          <a:cs typeface="Neue Montreal"/>
                          <a:sym typeface="Neue Montreal"/>
                        </a:rPr>
                        <a:t>Ending Balance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352,098 </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5"/>
          <p:cNvSpPr txBox="1"/>
          <p:nvPr/>
        </p:nvSpPr>
        <p:spPr>
          <a:xfrm>
            <a:off x="11718466" y="4249513"/>
            <a:ext cx="6029978" cy="1552575"/>
          </a:xfrm>
          <a:prstGeom prst="rect">
            <a:avLst/>
          </a:prstGeom>
        </p:spPr>
        <p:txBody>
          <a:bodyPr lIns="0" tIns="0" rIns="0" bIns="0" rtlCol="0" anchor="t">
            <a:spAutoFit/>
          </a:bodyPr>
          <a:lstStyle/>
          <a:p>
            <a:pPr algn="l">
              <a:lnSpc>
                <a:spcPts val="4080"/>
              </a:lnSpc>
            </a:pPr>
            <a:r>
              <a:rPr lang="en-US" sz="3400" spc="20">
                <a:solidFill>
                  <a:srgbClr val="000000"/>
                </a:solidFill>
                <a:latin typeface="Neue Montreal"/>
                <a:ea typeface="Neue Montreal"/>
                <a:cs typeface="Neue Montreal"/>
                <a:sym typeface="Neue Montreal"/>
              </a:rPr>
              <a:t>Includes federal, state, &amp; local funding</a:t>
            </a:r>
          </a:p>
          <a:p>
            <a:pPr algn="l">
              <a:lnSpc>
                <a:spcPts val="4080"/>
              </a:lnSpc>
            </a:pPr>
            <a:endParaRPr lang="en-US" sz="3400" spc="20">
              <a:solidFill>
                <a:srgbClr val="000000"/>
              </a:solidFill>
              <a:latin typeface="Neue Montreal"/>
              <a:ea typeface="Neue Montreal"/>
              <a:cs typeface="Neue Montreal"/>
              <a:sym typeface="Neue Montreal"/>
            </a:endParaRPr>
          </a:p>
        </p:txBody>
      </p:sp>
      <p:sp>
        <p:nvSpPr>
          <p:cNvPr id="6" name="TextBox 6"/>
          <p:cNvSpPr txBox="1"/>
          <p:nvPr/>
        </p:nvSpPr>
        <p:spPr>
          <a:xfrm>
            <a:off x="17036341" y="9408334"/>
            <a:ext cx="914550" cy="613875"/>
          </a:xfrm>
          <a:prstGeom prst="rect">
            <a:avLst/>
          </a:prstGeom>
        </p:spPr>
        <p:txBody>
          <a:bodyPr lIns="0" tIns="0" rIns="0" bIns="0" rtlCol="0" anchor="t">
            <a:spAutoFit/>
          </a:bodyPr>
          <a:lstStyle/>
          <a:p>
            <a:pPr algn="r">
              <a:lnSpc>
                <a:spcPts val="2400"/>
              </a:lnSpc>
            </a:pPr>
            <a:r>
              <a:rPr lang="en-US" sz="2000" spc="-123">
                <a:solidFill>
                  <a:srgbClr val="4E5B6F"/>
                </a:solidFill>
                <a:latin typeface="Open Sans"/>
                <a:ea typeface="Open Sans"/>
                <a:cs typeface="Open Sans"/>
                <a:sym typeface="Open Sans"/>
              </a:rPr>
              <a:t>6</a:t>
            </a:r>
          </a:p>
        </p:txBody>
      </p:sp>
      <p:sp>
        <p:nvSpPr>
          <p:cNvPr id="7" name="TextBox 7"/>
          <p:cNvSpPr txBox="1"/>
          <p:nvPr/>
        </p:nvSpPr>
        <p:spPr>
          <a:xfrm>
            <a:off x="2634804" y="908411"/>
            <a:ext cx="15113640"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 SCHOOL NUTRITION</a:t>
            </a:r>
          </a:p>
          <a:p>
            <a:pPr algn="ctr">
              <a:lnSpc>
                <a:spcPts val="7200"/>
              </a:lnSpc>
            </a:pPr>
            <a:r>
              <a:rPr lang="en-US" sz="6000" spc="36">
                <a:solidFill>
                  <a:srgbClr val="FFFFFE"/>
                </a:solidFill>
                <a:latin typeface="Neue Montreal"/>
                <a:ea typeface="Neue Montreal"/>
                <a:cs typeface="Neue Montreal"/>
                <a:sym typeface="Neue Montreal"/>
              </a:rPr>
              <a:t>FUND 207</a:t>
            </a:r>
          </a:p>
        </p:txBody>
      </p:sp>
      <p:sp>
        <p:nvSpPr>
          <p:cNvPr id="8" name="TextBox 8"/>
          <p:cNvSpPr txBox="1"/>
          <p:nvPr/>
        </p:nvSpPr>
        <p:spPr>
          <a:xfrm>
            <a:off x="11718466" y="6592663"/>
            <a:ext cx="6029978" cy="1609725"/>
          </a:xfrm>
          <a:prstGeom prst="rect">
            <a:avLst/>
          </a:prstGeom>
        </p:spPr>
        <p:txBody>
          <a:bodyPr lIns="0" tIns="0" rIns="0" bIns="0" rtlCol="0" anchor="t">
            <a:spAutoFit/>
          </a:bodyPr>
          <a:lstStyle/>
          <a:p>
            <a:pPr algn="l">
              <a:lnSpc>
                <a:spcPts val="4200"/>
              </a:lnSpc>
            </a:pPr>
            <a:r>
              <a:rPr lang="en-US" sz="3500" spc="21">
                <a:solidFill>
                  <a:srgbClr val="000000"/>
                </a:solidFill>
                <a:latin typeface="Neue Montreal"/>
                <a:ea typeface="Neue Montreal"/>
                <a:cs typeface="Neue Montreal"/>
                <a:sym typeface="Neue Montreal"/>
              </a:rPr>
              <a:t>5% Salary Increase</a:t>
            </a:r>
          </a:p>
          <a:p>
            <a:pPr algn="l">
              <a:lnSpc>
                <a:spcPts val="4200"/>
              </a:lnSpc>
            </a:pPr>
            <a:r>
              <a:rPr lang="en-US" sz="3500" spc="21">
                <a:solidFill>
                  <a:srgbClr val="000000"/>
                </a:solidFill>
                <a:latin typeface="Neue Montreal"/>
                <a:ea typeface="Neue Montreal"/>
                <a:cs typeface="Neue Montreal"/>
                <a:sym typeface="Neue Montreal"/>
              </a:rPr>
              <a:t>food, supplies, repair &amp; maintenance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553" y="-870185"/>
            <a:ext cx="18906152" cy="4025758"/>
          </a:xfrm>
          <a:custGeom>
            <a:avLst/>
            <a:gdLst/>
            <a:ahLst/>
            <a:cxnLst/>
            <a:rect l="l" t="t" r="r" b="b"/>
            <a:pathLst>
              <a:path w="18906152" h="4025758">
                <a:moveTo>
                  <a:pt x="0" y="0"/>
                </a:moveTo>
                <a:lnTo>
                  <a:pt x="18906153" y="0"/>
                </a:lnTo>
                <a:lnTo>
                  <a:pt x="18906153" y="4025758"/>
                </a:lnTo>
                <a:lnTo>
                  <a:pt x="0" y="40257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3330" y="2519144"/>
            <a:ext cx="17446752" cy="1994812"/>
          </a:xfrm>
          <a:custGeom>
            <a:avLst/>
            <a:gdLst/>
            <a:ahLst/>
            <a:cxnLst/>
            <a:rect l="l" t="t" r="r" b="b"/>
            <a:pathLst>
              <a:path w="17446752" h="1994812">
                <a:moveTo>
                  <a:pt x="0" y="0"/>
                </a:moveTo>
                <a:lnTo>
                  <a:pt x="17446752" y="0"/>
                </a:lnTo>
                <a:lnTo>
                  <a:pt x="17446752" y="1994812"/>
                </a:lnTo>
                <a:lnTo>
                  <a:pt x="0" y="1994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4" name="Table 4"/>
          <p:cNvGraphicFramePr>
            <a:graphicFrameLocks noGrp="1"/>
          </p:cNvGraphicFramePr>
          <p:nvPr/>
        </p:nvGraphicFramePr>
        <p:xfrm>
          <a:off x="545654" y="3044274"/>
          <a:ext cx="10819030" cy="6520393"/>
        </p:xfrm>
        <a:graphic>
          <a:graphicData uri="http://schemas.openxmlformats.org/drawingml/2006/table">
            <a:tbl>
              <a:tblPr/>
              <a:tblGrid>
                <a:gridCol w="7342078">
                  <a:extLst>
                    <a:ext uri="{9D8B030D-6E8A-4147-A177-3AD203B41FA5}">
                      <a16:colId xmlns:a16="http://schemas.microsoft.com/office/drawing/2014/main" val="20000"/>
                    </a:ext>
                  </a:extLst>
                </a:gridCol>
                <a:gridCol w="3476952">
                  <a:extLst>
                    <a:ext uri="{9D8B030D-6E8A-4147-A177-3AD203B41FA5}">
                      <a16:colId xmlns:a16="http://schemas.microsoft.com/office/drawing/2014/main" val="20001"/>
                    </a:ext>
                  </a:extLst>
                </a:gridCol>
              </a:tblGrid>
              <a:tr h="1459457">
                <a:tc>
                  <a:txBody>
                    <a:bodyPr/>
                    <a:lstStyle/>
                    <a:p>
                      <a:pPr algn="l">
                        <a:lnSpc>
                          <a:spcPts val="4200"/>
                        </a:lnSpc>
                        <a:defRPr/>
                      </a:pPr>
                      <a:r>
                        <a:rPr lang="en-US" sz="3500" spc="21">
                          <a:solidFill>
                            <a:srgbClr val="000000"/>
                          </a:solidFill>
                          <a:latin typeface="Neue Montreal"/>
                          <a:ea typeface="Neue Montreal"/>
                          <a:cs typeface="Neue Montreal"/>
                          <a:sym typeface="Neue Montreal"/>
                        </a:rPr>
                        <a:t>Beginning Balance 07.01.26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556,279</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35538">
                <a:tc>
                  <a:txBody>
                    <a:bodyPr/>
                    <a:lstStyle/>
                    <a:p>
                      <a:pPr algn="l">
                        <a:lnSpc>
                          <a:spcPts val="4200"/>
                        </a:lnSpc>
                        <a:defRPr/>
                      </a:pPr>
                      <a:r>
                        <a:rPr lang="en-US" sz="3500" spc="21">
                          <a:solidFill>
                            <a:srgbClr val="000000"/>
                          </a:solidFill>
                          <a:latin typeface="Neue Montreal"/>
                          <a:ea typeface="Neue Montreal"/>
                          <a:cs typeface="Neue Montreal"/>
                          <a:sym typeface="Neue Montreal"/>
                        </a:rPr>
                        <a:t>Transfer from School Fund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469,945</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54321">
                <a:tc>
                  <a:txBody>
                    <a:bodyPr/>
                    <a:lstStyle/>
                    <a:p>
                      <a:pPr algn="l">
                        <a:lnSpc>
                          <a:spcPts val="4200"/>
                        </a:lnSpc>
                        <a:defRPr/>
                      </a:pPr>
                      <a:r>
                        <a:rPr lang="en-US" sz="3500" spc="21">
                          <a:solidFill>
                            <a:srgbClr val="000000"/>
                          </a:solidFill>
                          <a:latin typeface="Neue Montreal"/>
                          <a:ea typeface="Neue Montreal"/>
                          <a:cs typeface="Neue Montreal"/>
                          <a:sym typeface="Neue Montreal"/>
                        </a:rPr>
                        <a:t>Federal, State, &amp; Other Revenues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$ 5,201,914</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35538">
                <a:tc>
                  <a:txBody>
                    <a:bodyPr/>
                    <a:lstStyle/>
                    <a:p>
                      <a:pPr algn="l">
                        <a:lnSpc>
                          <a:spcPts val="4200"/>
                        </a:lnSpc>
                        <a:defRPr/>
                      </a:pPr>
                      <a:r>
                        <a:rPr lang="en-US" sz="3500" spc="21">
                          <a:solidFill>
                            <a:srgbClr val="000000"/>
                          </a:solidFill>
                          <a:latin typeface="Neue Montreal"/>
                          <a:ea typeface="Neue Montreal"/>
                          <a:cs typeface="Neue Montreal"/>
                          <a:sym typeface="Neue Montreal"/>
                        </a:rPr>
                        <a:t>Total Expenditures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$ 5,971,642</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35538">
                <a:tc>
                  <a:txBody>
                    <a:bodyPr/>
                    <a:lstStyle/>
                    <a:p>
                      <a:pPr algn="l">
                        <a:lnSpc>
                          <a:spcPts val="4200"/>
                        </a:lnSpc>
                        <a:defRPr/>
                      </a:pPr>
                      <a:r>
                        <a:rPr lang="en-US" sz="3500" spc="21">
                          <a:solidFill>
                            <a:srgbClr val="000000"/>
                          </a:solidFill>
                          <a:latin typeface="Neue Montreal"/>
                          <a:ea typeface="Neue Montreal"/>
                          <a:cs typeface="Neue Montreal"/>
                          <a:sym typeface="Neue Montreal"/>
                        </a:rPr>
                        <a:t>Ending Balance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4200"/>
                        </a:lnSpc>
                        <a:defRPr/>
                      </a:pPr>
                      <a:r>
                        <a:rPr lang="en-US" sz="3500" spc="21">
                          <a:solidFill>
                            <a:srgbClr val="000000"/>
                          </a:solidFill>
                          <a:latin typeface="Neue Montreal"/>
                          <a:ea typeface="Neue Montreal"/>
                          <a:cs typeface="Neue Montreal"/>
                          <a:sym typeface="Neue Montreal"/>
                        </a:rPr>
                        <a:t>$   256,496</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5"/>
          <p:cNvSpPr txBox="1"/>
          <p:nvPr/>
        </p:nvSpPr>
        <p:spPr>
          <a:xfrm>
            <a:off x="11543197" y="4448391"/>
            <a:ext cx="6029978" cy="3209925"/>
          </a:xfrm>
          <a:prstGeom prst="rect">
            <a:avLst/>
          </a:prstGeom>
        </p:spPr>
        <p:txBody>
          <a:bodyPr lIns="0" tIns="0" rIns="0" bIns="0" rtlCol="0" anchor="t">
            <a:spAutoFit/>
          </a:bodyPr>
          <a:lstStyle/>
          <a:p>
            <a:pPr algn="l">
              <a:lnSpc>
                <a:spcPts val="3600"/>
              </a:lnSpc>
            </a:pPr>
            <a:r>
              <a:rPr lang="en-US" sz="3000" spc="18">
                <a:solidFill>
                  <a:srgbClr val="000000"/>
                </a:solidFill>
                <a:latin typeface="Neue Montreal"/>
                <a:ea typeface="Neue Montreal"/>
                <a:cs typeface="Neue Montreal"/>
                <a:sym typeface="Neue Montreal"/>
              </a:rPr>
              <a:t>Title I, Title II, Title III, Title IV, Title VIB, Special Education  Preschool </a:t>
            </a:r>
          </a:p>
          <a:p>
            <a:pPr algn="l">
              <a:lnSpc>
                <a:spcPts val="3600"/>
              </a:lnSpc>
            </a:pPr>
            <a:endParaRPr lang="en-US" sz="3000" spc="18">
              <a:solidFill>
                <a:srgbClr val="000000"/>
              </a:solidFill>
              <a:latin typeface="Neue Montreal"/>
              <a:ea typeface="Neue Montreal"/>
              <a:cs typeface="Neue Montreal"/>
              <a:sym typeface="Neue Montreal"/>
            </a:endParaRPr>
          </a:p>
          <a:p>
            <a:pPr algn="l">
              <a:lnSpc>
                <a:spcPts val="3600"/>
              </a:lnSpc>
            </a:pPr>
            <a:r>
              <a:rPr lang="en-US" sz="3000" spc="18">
                <a:solidFill>
                  <a:srgbClr val="000000"/>
                </a:solidFill>
                <a:latin typeface="Neue Montreal"/>
                <a:ea typeface="Neue Montreal"/>
                <a:cs typeface="Neue Montreal"/>
                <a:sym typeface="Neue Montreal"/>
              </a:rPr>
              <a:t>Early Reading, Virginia Preschool Inititave, Project Graduation, Security</a:t>
            </a:r>
          </a:p>
          <a:p>
            <a:pPr algn="l">
              <a:lnSpc>
                <a:spcPts val="3600"/>
              </a:lnSpc>
            </a:pPr>
            <a:endParaRPr lang="en-US" sz="3000" spc="18">
              <a:solidFill>
                <a:srgbClr val="000000"/>
              </a:solidFill>
              <a:latin typeface="Neue Montreal"/>
              <a:ea typeface="Neue Montreal"/>
              <a:cs typeface="Neue Montreal"/>
              <a:sym typeface="Neue Montreal"/>
            </a:endParaRPr>
          </a:p>
          <a:p>
            <a:pPr algn="l">
              <a:lnSpc>
                <a:spcPts val="3600"/>
              </a:lnSpc>
            </a:pPr>
            <a:endParaRPr lang="en-US" sz="3000" spc="18">
              <a:solidFill>
                <a:srgbClr val="000000"/>
              </a:solidFill>
              <a:latin typeface="Neue Montreal"/>
              <a:ea typeface="Neue Montreal"/>
              <a:cs typeface="Neue Montreal"/>
              <a:sym typeface="Neue Montreal"/>
            </a:endParaRPr>
          </a:p>
        </p:txBody>
      </p:sp>
      <p:sp>
        <p:nvSpPr>
          <p:cNvPr id="6" name="TextBox 6"/>
          <p:cNvSpPr txBox="1"/>
          <p:nvPr/>
        </p:nvSpPr>
        <p:spPr>
          <a:xfrm>
            <a:off x="1774889" y="971950"/>
            <a:ext cx="15798286"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  SCHOOL GRANTS</a:t>
            </a:r>
          </a:p>
          <a:p>
            <a:pPr algn="ctr">
              <a:lnSpc>
                <a:spcPts val="7200"/>
              </a:lnSpc>
            </a:pPr>
            <a:r>
              <a:rPr lang="en-US" sz="6000" spc="36">
                <a:solidFill>
                  <a:srgbClr val="FFFFFE"/>
                </a:solidFill>
                <a:latin typeface="Neue Montreal"/>
                <a:ea typeface="Neue Montreal"/>
                <a:cs typeface="Neue Montreal"/>
                <a:sym typeface="Neue Montreal"/>
              </a:rPr>
              <a:t>FUND 303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2662" y="-870185"/>
            <a:ext cx="19102443" cy="4067555"/>
          </a:xfrm>
          <a:custGeom>
            <a:avLst/>
            <a:gdLst/>
            <a:ahLst/>
            <a:cxnLst/>
            <a:rect l="l" t="t" r="r" b="b"/>
            <a:pathLst>
              <a:path w="19102443" h="4067555">
                <a:moveTo>
                  <a:pt x="0" y="0"/>
                </a:moveTo>
                <a:lnTo>
                  <a:pt x="19102444" y="0"/>
                </a:lnTo>
                <a:lnTo>
                  <a:pt x="19102444" y="4067555"/>
                </a:lnTo>
                <a:lnTo>
                  <a:pt x="0" y="40675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3330" y="2519144"/>
            <a:ext cx="17446752" cy="1994812"/>
          </a:xfrm>
          <a:custGeom>
            <a:avLst/>
            <a:gdLst/>
            <a:ahLst/>
            <a:cxnLst/>
            <a:rect l="l" t="t" r="r" b="b"/>
            <a:pathLst>
              <a:path w="17446752" h="1994812">
                <a:moveTo>
                  <a:pt x="0" y="0"/>
                </a:moveTo>
                <a:lnTo>
                  <a:pt x="17446752" y="0"/>
                </a:lnTo>
                <a:lnTo>
                  <a:pt x="17446752" y="1994812"/>
                </a:lnTo>
                <a:lnTo>
                  <a:pt x="0" y="1994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4" name="Table 4"/>
          <p:cNvGraphicFramePr>
            <a:graphicFrameLocks noGrp="1"/>
          </p:cNvGraphicFramePr>
          <p:nvPr/>
        </p:nvGraphicFramePr>
        <p:xfrm>
          <a:off x="426346" y="3197370"/>
          <a:ext cx="17420908" cy="6804166"/>
        </p:xfrm>
        <a:graphic>
          <a:graphicData uri="http://schemas.openxmlformats.org/drawingml/2006/table">
            <a:tbl>
              <a:tblPr/>
              <a:tblGrid>
                <a:gridCol w="11822284">
                  <a:extLst>
                    <a:ext uri="{9D8B030D-6E8A-4147-A177-3AD203B41FA5}">
                      <a16:colId xmlns:a16="http://schemas.microsoft.com/office/drawing/2014/main" val="20000"/>
                    </a:ext>
                  </a:extLst>
                </a:gridCol>
                <a:gridCol w="5598624">
                  <a:extLst>
                    <a:ext uri="{9D8B030D-6E8A-4147-A177-3AD203B41FA5}">
                      <a16:colId xmlns:a16="http://schemas.microsoft.com/office/drawing/2014/main" val="20001"/>
                    </a:ext>
                  </a:extLst>
                </a:gridCol>
              </a:tblGrid>
              <a:tr h="1511246">
                <a:tc>
                  <a:txBody>
                    <a:bodyPr/>
                    <a:lstStyle/>
                    <a:p>
                      <a:pPr algn="l">
                        <a:lnSpc>
                          <a:spcPts val="3600"/>
                        </a:lnSpc>
                        <a:defRPr/>
                      </a:pPr>
                      <a:r>
                        <a:rPr lang="en-US" sz="3000" spc="18">
                          <a:solidFill>
                            <a:srgbClr val="000000"/>
                          </a:solidFill>
                          <a:latin typeface="Neue Montreal"/>
                          <a:ea typeface="Neue Montreal"/>
                          <a:cs typeface="Neue Montreal"/>
                          <a:sym typeface="Neue Montreal"/>
                        </a:rPr>
                        <a:t>Beginning Balance 07.01.26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3,244,356</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90874">
                <a:tc>
                  <a:txBody>
                    <a:bodyPr/>
                    <a:lstStyle/>
                    <a:p>
                      <a:pPr algn="l">
                        <a:lnSpc>
                          <a:spcPts val="3600"/>
                        </a:lnSpc>
                        <a:defRPr/>
                      </a:pPr>
                      <a:r>
                        <a:rPr lang="en-US" sz="3000" spc="18">
                          <a:solidFill>
                            <a:srgbClr val="000000"/>
                          </a:solidFill>
                          <a:latin typeface="Neue Montreal"/>
                          <a:ea typeface="Neue Montreal"/>
                          <a:cs typeface="Neue Montreal"/>
                          <a:sym typeface="Neue Montreal"/>
                        </a:rPr>
                        <a:t>Total Revenue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3,844,704</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90874">
                <a:tc>
                  <a:txBody>
                    <a:bodyPr/>
                    <a:lstStyle/>
                    <a:p>
                      <a:pPr algn="l">
                        <a:lnSpc>
                          <a:spcPts val="3600"/>
                        </a:lnSpc>
                        <a:defRPr/>
                      </a:pPr>
                      <a:r>
                        <a:rPr lang="en-US" sz="3000" spc="18">
                          <a:solidFill>
                            <a:srgbClr val="000000"/>
                          </a:solidFill>
                          <a:latin typeface="Neue Montreal"/>
                          <a:ea typeface="Neue Montreal"/>
                          <a:cs typeface="Neue Montreal"/>
                          <a:sym typeface="Neue Montreal"/>
                        </a:rPr>
                        <a:t>Total Expenditures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3,290,608</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90874">
                <a:tc>
                  <a:txBody>
                    <a:bodyPr/>
                    <a:lstStyle/>
                    <a:p>
                      <a:pPr algn="l">
                        <a:lnSpc>
                          <a:spcPts val="3600"/>
                        </a:lnSpc>
                        <a:defRPr/>
                      </a:pPr>
                      <a:r>
                        <a:rPr lang="en-US" sz="3000" spc="18">
                          <a:solidFill>
                            <a:srgbClr val="000000"/>
                          </a:solidFill>
                          <a:latin typeface="Neue Montreal"/>
                          <a:ea typeface="Neue Montreal"/>
                          <a:cs typeface="Neue Montreal"/>
                          <a:sym typeface="Neue Montreal"/>
                        </a:rPr>
                        <a:t>Ending Balance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3,798,452</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0298">
                <a:tc>
                  <a:txBody>
                    <a:bodyPr/>
                    <a:lstStyle/>
                    <a:p>
                      <a:pPr algn="l">
                        <a:lnSpc>
                          <a:spcPts val="3600"/>
                        </a:lnSpc>
                        <a:defRPr/>
                      </a:pP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5"/>
          <p:cNvSpPr txBox="1"/>
          <p:nvPr/>
        </p:nvSpPr>
        <p:spPr>
          <a:xfrm>
            <a:off x="1896001" y="971950"/>
            <a:ext cx="15677172"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  DEBT SERVICE</a:t>
            </a:r>
          </a:p>
          <a:p>
            <a:pPr algn="ctr">
              <a:lnSpc>
                <a:spcPts val="7200"/>
              </a:lnSpc>
            </a:pPr>
            <a:r>
              <a:rPr lang="en-US" sz="6000" spc="36">
                <a:solidFill>
                  <a:srgbClr val="FFFFFE"/>
                </a:solidFill>
                <a:latin typeface="Neue Montreal"/>
                <a:ea typeface="Neue Montreal"/>
                <a:cs typeface="Neue Montreal"/>
                <a:sym typeface="Neue Montreal"/>
              </a:rPr>
              <a:t>FUND 402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6770"/>
            <a:ext cx="19095666" cy="4066112"/>
          </a:xfrm>
          <a:custGeom>
            <a:avLst/>
            <a:gdLst/>
            <a:ahLst/>
            <a:cxnLst/>
            <a:rect l="l" t="t" r="r" b="b"/>
            <a:pathLst>
              <a:path w="19095666" h="4066112">
                <a:moveTo>
                  <a:pt x="0" y="0"/>
                </a:moveTo>
                <a:lnTo>
                  <a:pt x="19095666" y="0"/>
                </a:lnTo>
                <a:lnTo>
                  <a:pt x="19095666" y="4066112"/>
                </a:lnTo>
                <a:lnTo>
                  <a:pt x="0" y="4066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3330" y="2519144"/>
            <a:ext cx="17446752" cy="1994812"/>
          </a:xfrm>
          <a:custGeom>
            <a:avLst/>
            <a:gdLst/>
            <a:ahLst/>
            <a:cxnLst/>
            <a:rect l="l" t="t" r="r" b="b"/>
            <a:pathLst>
              <a:path w="17446752" h="1994812">
                <a:moveTo>
                  <a:pt x="0" y="0"/>
                </a:moveTo>
                <a:lnTo>
                  <a:pt x="17446752" y="0"/>
                </a:lnTo>
                <a:lnTo>
                  <a:pt x="17446752" y="1994812"/>
                </a:lnTo>
                <a:lnTo>
                  <a:pt x="0" y="1994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4" name="Table 4"/>
          <p:cNvGraphicFramePr>
            <a:graphicFrameLocks noGrp="1"/>
          </p:cNvGraphicFramePr>
          <p:nvPr/>
        </p:nvGraphicFramePr>
        <p:xfrm>
          <a:off x="755374" y="3827156"/>
          <a:ext cx="16817008" cy="4698718"/>
        </p:xfrm>
        <a:graphic>
          <a:graphicData uri="http://schemas.openxmlformats.org/drawingml/2006/table">
            <a:tbl>
              <a:tblPr/>
              <a:tblGrid>
                <a:gridCol w="11412464">
                  <a:extLst>
                    <a:ext uri="{9D8B030D-6E8A-4147-A177-3AD203B41FA5}">
                      <a16:colId xmlns:a16="http://schemas.microsoft.com/office/drawing/2014/main" val="20000"/>
                    </a:ext>
                  </a:extLst>
                </a:gridCol>
                <a:gridCol w="5404544">
                  <a:extLst>
                    <a:ext uri="{9D8B030D-6E8A-4147-A177-3AD203B41FA5}">
                      <a16:colId xmlns:a16="http://schemas.microsoft.com/office/drawing/2014/main" val="20001"/>
                    </a:ext>
                  </a:extLst>
                </a:gridCol>
              </a:tblGrid>
              <a:tr h="1053682">
                <a:tc>
                  <a:txBody>
                    <a:bodyPr/>
                    <a:lstStyle/>
                    <a:p>
                      <a:pPr algn="l">
                        <a:lnSpc>
                          <a:spcPts val="3600"/>
                        </a:lnSpc>
                        <a:defRPr/>
                      </a:pPr>
                      <a:r>
                        <a:rPr lang="en-US" sz="3000" spc="18">
                          <a:solidFill>
                            <a:srgbClr val="000000"/>
                          </a:solidFill>
                          <a:latin typeface="Neue Montreal"/>
                          <a:ea typeface="Neue Montreal"/>
                          <a:cs typeface="Neue Montreal"/>
                          <a:sym typeface="Neue Montreal"/>
                        </a:rPr>
                        <a:t>Beginning Balance 07.01.26 (Projected)</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11,256,643</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15012">
                <a:tc>
                  <a:txBody>
                    <a:bodyPr/>
                    <a:lstStyle/>
                    <a:p>
                      <a:pPr algn="l">
                        <a:lnSpc>
                          <a:spcPts val="3600"/>
                        </a:lnSpc>
                        <a:defRPr/>
                      </a:pPr>
                      <a:r>
                        <a:rPr lang="en-US" sz="3000" spc="18">
                          <a:solidFill>
                            <a:srgbClr val="000000"/>
                          </a:solidFill>
                          <a:latin typeface="Neue Montreal"/>
                          <a:ea typeface="Neue Montreal"/>
                          <a:cs typeface="Neue Montreal"/>
                          <a:sym typeface="Neue Montreal"/>
                        </a:rPr>
                        <a:t>Total Revenues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78,575,252</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5012">
                <a:tc>
                  <a:txBody>
                    <a:bodyPr/>
                    <a:lstStyle/>
                    <a:p>
                      <a:pPr algn="l">
                        <a:lnSpc>
                          <a:spcPts val="3600"/>
                        </a:lnSpc>
                        <a:defRPr/>
                      </a:pPr>
                      <a:r>
                        <a:rPr lang="en-US" sz="3000" spc="18">
                          <a:solidFill>
                            <a:srgbClr val="000000"/>
                          </a:solidFill>
                          <a:latin typeface="Neue Montreal"/>
                          <a:ea typeface="Neue Montreal"/>
                          <a:cs typeface="Neue Montreal"/>
                          <a:sym typeface="Neue Montreal"/>
                        </a:rPr>
                        <a:t>Total Expenditures</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83,607,374</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15012">
                <a:tc>
                  <a:txBody>
                    <a:bodyPr/>
                    <a:lstStyle/>
                    <a:p>
                      <a:pPr algn="l">
                        <a:lnSpc>
                          <a:spcPts val="3600"/>
                        </a:lnSpc>
                        <a:defRPr/>
                      </a:pPr>
                      <a:r>
                        <a:rPr lang="en-US" sz="3000" spc="18">
                          <a:solidFill>
                            <a:srgbClr val="000000"/>
                          </a:solidFill>
                          <a:latin typeface="Neue Montreal"/>
                          <a:ea typeface="Neue Montreal"/>
                          <a:cs typeface="Neue Montreal"/>
                          <a:sym typeface="Neue Montreal"/>
                        </a:rPr>
                        <a:t>Ending Balance</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600"/>
                        </a:lnSpc>
                        <a:defRPr/>
                      </a:pPr>
                      <a:r>
                        <a:rPr lang="en-US" sz="3000" spc="18">
                          <a:solidFill>
                            <a:srgbClr val="000000"/>
                          </a:solidFill>
                          <a:latin typeface="Neue Montreal"/>
                          <a:ea typeface="Neue Montreal"/>
                          <a:cs typeface="Neue Montreal"/>
                          <a:sym typeface="Neue Montreal"/>
                        </a:rPr>
                        <a:t>$      6,224,521</a:t>
                      </a:r>
                      <a:endParaRPr lang="en-US" sz="1100"/>
                    </a:p>
                  </a:txBody>
                  <a:tcPr marT="91440" marB="914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Freeform 5"/>
          <p:cNvSpPr/>
          <p:nvPr/>
        </p:nvSpPr>
        <p:spPr>
          <a:xfrm>
            <a:off x="423330" y="623428"/>
            <a:ext cx="2445716" cy="2445716"/>
          </a:xfrm>
          <a:custGeom>
            <a:avLst/>
            <a:gdLst/>
            <a:ahLst/>
            <a:cxnLst/>
            <a:rect l="l" t="t" r="r" b="b"/>
            <a:pathLst>
              <a:path w="2445716" h="2445716">
                <a:moveTo>
                  <a:pt x="0" y="0"/>
                </a:moveTo>
                <a:lnTo>
                  <a:pt x="2445716" y="0"/>
                </a:lnTo>
                <a:lnTo>
                  <a:pt x="2445716" y="2445716"/>
                </a:lnTo>
                <a:lnTo>
                  <a:pt x="0" y="2445716"/>
                </a:lnTo>
                <a:lnTo>
                  <a:pt x="0" y="0"/>
                </a:lnTo>
                <a:close/>
              </a:path>
            </a:pathLst>
          </a:custGeom>
          <a:blipFill>
            <a:blip r:embed="rId7"/>
            <a:stretch>
              <a:fillRect/>
            </a:stretch>
          </a:blipFill>
        </p:spPr>
      </p:sp>
      <p:sp>
        <p:nvSpPr>
          <p:cNvPr id="6" name="TextBox 6"/>
          <p:cNvSpPr txBox="1"/>
          <p:nvPr/>
        </p:nvSpPr>
        <p:spPr>
          <a:xfrm>
            <a:off x="17036341" y="9408334"/>
            <a:ext cx="914550" cy="613875"/>
          </a:xfrm>
          <a:prstGeom prst="rect">
            <a:avLst/>
          </a:prstGeom>
        </p:spPr>
        <p:txBody>
          <a:bodyPr lIns="0" tIns="0" rIns="0" bIns="0" rtlCol="0" anchor="t">
            <a:spAutoFit/>
          </a:bodyPr>
          <a:lstStyle/>
          <a:p>
            <a:pPr algn="r">
              <a:lnSpc>
                <a:spcPts val="2400"/>
              </a:lnSpc>
            </a:pPr>
            <a:r>
              <a:rPr lang="en-US" sz="2000" spc="-123">
                <a:solidFill>
                  <a:srgbClr val="4E5B6F"/>
                </a:solidFill>
                <a:latin typeface="Open Sans"/>
                <a:ea typeface="Open Sans"/>
                <a:cs typeface="Open Sans"/>
                <a:sym typeface="Open Sans"/>
              </a:rPr>
              <a:t>13</a:t>
            </a:r>
          </a:p>
        </p:txBody>
      </p:sp>
      <p:sp>
        <p:nvSpPr>
          <p:cNvPr id="7" name="TextBox 7"/>
          <p:cNvSpPr txBox="1"/>
          <p:nvPr/>
        </p:nvSpPr>
        <p:spPr>
          <a:xfrm>
            <a:off x="1235609" y="1020394"/>
            <a:ext cx="16858350"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  </a:t>
            </a:r>
          </a:p>
          <a:p>
            <a:pPr algn="ctr">
              <a:lnSpc>
                <a:spcPts val="7200"/>
              </a:lnSpc>
            </a:pPr>
            <a:r>
              <a:rPr lang="en-US" sz="6000" spc="36">
                <a:solidFill>
                  <a:srgbClr val="FFFFFE"/>
                </a:solidFill>
                <a:latin typeface="Neue Montreal"/>
                <a:ea typeface="Neue Montreal"/>
                <a:cs typeface="Neue Montreal"/>
                <a:sym typeface="Neue Montreal"/>
              </a:rPr>
              <a:t>SUMMARY OF ALL FUNDS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10288"/>
            <a:ext cx="18911598" cy="4026918"/>
          </a:xfrm>
          <a:custGeom>
            <a:avLst/>
            <a:gdLst/>
            <a:ahLst/>
            <a:cxnLst/>
            <a:rect l="l" t="t" r="r" b="b"/>
            <a:pathLst>
              <a:path w="18911598" h="4026918">
                <a:moveTo>
                  <a:pt x="0" y="0"/>
                </a:moveTo>
                <a:lnTo>
                  <a:pt x="18911598" y="0"/>
                </a:lnTo>
                <a:lnTo>
                  <a:pt x="18911598" y="4026918"/>
                </a:lnTo>
                <a:lnTo>
                  <a:pt x="0" y="40269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711874" y="3132317"/>
            <a:ext cx="11333695" cy="7154683"/>
          </a:xfrm>
          <a:custGeom>
            <a:avLst/>
            <a:gdLst/>
            <a:ahLst/>
            <a:cxnLst/>
            <a:rect l="l" t="t" r="r" b="b"/>
            <a:pathLst>
              <a:path w="11333695" h="7154683">
                <a:moveTo>
                  <a:pt x="0" y="0"/>
                </a:moveTo>
                <a:lnTo>
                  <a:pt x="11333694" y="0"/>
                </a:lnTo>
                <a:lnTo>
                  <a:pt x="11333694" y="7154683"/>
                </a:lnTo>
                <a:lnTo>
                  <a:pt x="0" y="7154683"/>
                </a:lnTo>
                <a:lnTo>
                  <a:pt x="0" y="0"/>
                </a:lnTo>
                <a:close/>
              </a:path>
            </a:pathLst>
          </a:custGeom>
          <a:blipFill>
            <a:blip r:embed="rId5"/>
            <a:stretch>
              <a:fillRect r="-3276"/>
            </a:stretch>
          </a:blipFill>
        </p:spPr>
      </p:sp>
      <p:sp>
        <p:nvSpPr>
          <p:cNvPr id="4" name="TextBox 4"/>
          <p:cNvSpPr txBox="1"/>
          <p:nvPr/>
        </p:nvSpPr>
        <p:spPr>
          <a:xfrm>
            <a:off x="1847572" y="726981"/>
            <a:ext cx="14592856"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a:t>
            </a:r>
          </a:p>
          <a:p>
            <a:pPr algn="ctr">
              <a:lnSpc>
                <a:spcPts val="7200"/>
              </a:lnSpc>
            </a:pPr>
            <a:r>
              <a:rPr lang="en-US" sz="6000" spc="36">
                <a:solidFill>
                  <a:srgbClr val="FFFFFE"/>
                </a:solidFill>
                <a:latin typeface="Neue Montreal"/>
                <a:ea typeface="Neue Montreal"/>
                <a:cs typeface="Neue Montreal"/>
                <a:sym typeface="Neue Montreal"/>
              </a:rPr>
              <a:t>TOTAL REVENUES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966538" y="-364769"/>
            <a:ext cx="2390259" cy="2966430"/>
            <a:chOff x="0" y="0"/>
            <a:chExt cx="629533" cy="781282"/>
          </a:xfrm>
        </p:grpSpPr>
        <p:sp>
          <p:nvSpPr>
            <p:cNvPr id="4" name="Freeform 4"/>
            <p:cNvSpPr/>
            <p:nvPr/>
          </p:nvSpPr>
          <p:spPr>
            <a:xfrm>
              <a:off x="0" y="0"/>
              <a:ext cx="629533" cy="781282"/>
            </a:xfrm>
            <a:custGeom>
              <a:avLst/>
              <a:gdLst/>
              <a:ahLst/>
              <a:cxnLst/>
              <a:rect l="l" t="t" r="r" b="b"/>
              <a:pathLst>
                <a:path w="629533" h="781282">
                  <a:moveTo>
                    <a:pt x="0" y="0"/>
                  </a:moveTo>
                  <a:lnTo>
                    <a:pt x="629533" y="0"/>
                  </a:lnTo>
                  <a:lnTo>
                    <a:pt x="629533"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629533"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5176028" y="3183120"/>
            <a:ext cx="8179483" cy="3067306"/>
          </a:xfrm>
          <a:custGeom>
            <a:avLst/>
            <a:gdLst/>
            <a:ahLst/>
            <a:cxnLst/>
            <a:rect l="l" t="t" r="r" b="b"/>
            <a:pathLst>
              <a:path w="8179483" h="3067306">
                <a:moveTo>
                  <a:pt x="0" y="0"/>
                </a:moveTo>
                <a:lnTo>
                  <a:pt x="8179483" y="0"/>
                </a:lnTo>
                <a:lnTo>
                  <a:pt x="8179483" y="3067306"/>
                </a:lnTo>
                <a:lnTo>
                  <a:pt x="0" y="3067306"/>
                </a:lnTo>
                <a:lnTo>
                  <a:pt x="0" y="0"/>
                </a:lnTo>
                <a:close/>
              </a:path>
            </a:pathLst>
          </a:custGeom>
          <a:blipFill>
            <a:blip r:embed="rId3"/>
            <a:stretch>
              <a:fillRect/>
            </a:stretch>
          </a:blipFill>
        </p:spPr>
      </p:sp>
      <p:sp>
        <p:nvSpPr>
          <p:cNvPr id="7" name="TextBox 7"/>
          <p:cNvSpPr txBox="1"/>
          <p:nvPr/>
        </p:nvSpPr>
        <p:spPr>
          <a:xfrm>
            <a:off x="5740254" y="1750867"/>
            <a:ext cx="7051030" cy="5975646"/>
          </a:xfrm>
          <a:prstGeom prst="rect">
            <a:avLst/>
          </a:prstGeom>
        </p:spPr>
        <p:txBody>
          <a:bodyPr lIns="0" tIns="0" rIns="0" bIns="0" rtlCol="0" anchor="t">
            <a:spAutoFit/>
          </a:bodyPr>
          <a:lstStyle/>
          <a:p>
            <a:pPr algn="ctr">
              <a:lnSpc>
                <a:spcPts val="11883"/>
              </a:lnSpc>
              <a:spcBef>
                <a:spcPct val="0"/>
              </a:spcBef>
            </a:pPr>
            <a:r>
              <a:rPr lang="en-US" sz="8488">
                <a:solidFill>
                  <a:srgbClr val="000000"/>
                </a:solidFill>
                <a:latin typeface="Apricots"/>
                <a:ea typeface="Apricots"/>
                <a:cs typeface="Apricots"/>
                <a:sym typeface="Apricots"/>
              </a:rPr>
              <a:t>What is our</a:t>
            </a:r>
          </a:p>
          <a:p>
            <a:pPr algn="ctr">
              <a:lnSpc>
                <a:spcPts val="11883"/>
              </a:lnSpc>
              <a:spcBef>
                <a:spcPct val="0"/>
              </a:spcBef>
            </a:pPr>
            <a:r>
              <a:rPr lang="en-US" sz="8488">
                <a:solidFill>
                  <a:srgbClr val="000000"/>
                </a:solidFill>
                <a:latin typeface="Apricots"/>
                <a:ea typeface="Apricots"/>
                <a:cs typeface="Apricots"/>
                <a:sym typeface="Apricots"/>
              </a:rPr>
              <a:t> </a:t>
            </a:r>
          </a:p>
          <a:p>
            <a:pPr algn="ctr">
              <a:lnSpc>
                <a:spcPts val="11883"/>
              </a:lnSpc>
              <a:spcBef>
                <a:spcPct val="0"/>
              </a:spcBef>
            </a:pPr>
            <a:r>
              <a:rPr lang="en-US" sz="8488">
                <a:solidFill>
                  <a:srgbClr val="000000"/>
                </a:solidFill>
                <a:latin typeface="Apricots"/>
                <a:ea typeface="Apricots"/>
                <a:cs typeface="Apricots"/>
                <a:sym typeface="Apricots"/>
              </a:rPr>
              <a:t> </a:t>
            </a:r>
          </a:p>
          <a:p>
            <a:pPr algn="ctr">
              <a:lnSpc>
                <a:spcPts val="11883"/>
              </a:lnSpc>
              <a:spcBef>
                <a:spcPct val="0"/>
              </a:spcBef>
            </a:pPr>
            <a:r>
              <a:rPr lang="en-US" sz="8488">
                <a:solidFill>
                  <a:srgbClr val="000000"/>
                </a:solidFill>
                <a:latin typeface="Apricots"/>
                <a:ea typeface="Apricots"/>
                <a:cs typeface="Apricots"/>
                <a:sym typeface="Apricots"/>
              </a:rPr>
              <a:t>for the future? </a:t>
            </a:r>
          </a:p>
        </p:txBody>
      </p:sp>
      <p:grpSp>
        <p:nvGrpSpPr>
          <p:cNvPr id="8" name="Group 8"/>
          <p:cNvGrpSpPr/>
          <p:nvPr/>
        </p:nvGrpSpPr>
        <p:grpSpPr>
          <a:xfrm>
            <a:off x="13743302" y="2925123"/>
            <a:ext cx="3162434" cy="3282590"/>
            <a:chOff x="0" y="0"/>
            <a:chExt cx="1157791" cy="1201781"/>
          </a:xfrm>
        </p:grpSpPr>
        <p:sp>
          <p:nvSpPr>
            <p:cNvPr id="9" name="Freeform 9"/>
            <p:cNvSpPr/>
            <p:nvPr/>
          </p:nvSpPr>
          <p:spPr>
            <a:xfrm>
              <a:off x="0" y="0"/>
              <a:ext cx="1157791" cy="1201781"/>
            </a:xfrm>
            <a:custGeom>
              <a:avLst/>
              <a:gdLst/>
              <a:ahLst/>
              <a:cxnLst/>
              <a:rect l="l" t="t" r="r" b="b"/>
              <a:pathLst>
                <a:path w="1157791" h="1201781">
                  <a:moveTo>
                    <a:pt x="0" y="0"/>
                  </a:moveTo>
                  <a:lnTo>
                    <a:pt x="1157791" y="0"/>
                  </a:lnTo>
                  <a:lnTo>
                    <a:pt x="1157791" y="1201781"/>
                  </a:lnTo>
                  <a:lnTo>
                    <a:pt x="0" y="1201781"/>
                  </a:lnTo>
                  <a:close/>
                </a:path>
              </a:pathLst>
            </a:custGeom>
            <a:blipFill>
              <a:blip r:embed="rId4"/>
              <a:stretch>
                <a:fillRect l="-1899" r="-1899"/>
              </a:stretch>
            </a:blipFill>
            <a:ln cap="sq">
              <a:noFill/>
              <a:prstDash val="solid"/>
              <a:miter/>
            </a:ln>
          </p:spPr>
        </p:sp>
      </p:grpSp>
      <p:sp>
        <p:nvSpPr>
          <p:cNvPr id="10" name="Freeform 10"/>
          <p:cNvSpPr/>
          <p:nvPr/>
        </p:nvSpPr>
        <p:spPr>
          <a:xfrm>
            <a:off x="1410079" y="3183120"/>
            <a:ext cx="3024593" cy="3024593"/>
          </a:xfrm>
          <a:custGeom>
            <a:avLst/>
            <a:gdLst/>
            <a:ahLst/>
            <a:cxnLst/>
            <a:rect l="l" t="t" r="r" b="b"/>
            <a:pathLst>
              <a:path w="3024593" h="3024593">
                <a:moveTo>
                  <a:pt x="0" y="0"/>
                </a:moveTo>
                <a:lnTo>
                  <a:pt x="3024594" y="0"/>
                </a:lnTo>
                <a:lnTo>
                  <a:pt x="3024594" y="3024594"/>
                </a:lnTo>
                <a:lnTo>
                  <a:pt x="0" y="3024594"/>
                </a:lnTo>
                <a:lnTo>
                  <a:pt x="0" y="0"/>
                </a:lnTo>
                <a:close/>
              </a:path>
            </a:pathLst>
          </a:custGeom>
          <a:blipFill>
            <a:blip r:embed="rId5"/>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4574" y="-1454056"/>
            <a:ext cx="19905385" cy="4238528"/>
          </a:xfrm>
          <a:custGeom>
            <a:avLst/>
            <a:gdLst/>
            <a:ahLst/>
            <a:cxnLst/>
            <a:rect l="l" t="t" r="r" b="b"/>
            <a:pathLst>
              <a:path w="19905385" h="4238528">
                <a:moveTo>
                  <a:pt x="0" y="0"/>
                </a:moveTo>
                <a:lnTo>
                  <a:pt x="19905385" y="0"/>
                </a:lnTo>
                <a:lnTo>
                  <a:pt x="19905385" y="4238528"/>
                </a:lnTo>
                <a:lnTo>
                  <a:pt x="0" y="4238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77267" y="3373619"/>
            <a:ext cx="12561703" cy="6641569"/>
          </a:xfrm>
          <a:custGeom>
            <a:avLst/>
            <a:gdLst/>
            <a:ahLst/>
            <a:cxnLst/>
            <a:rect l="l" t="t" r="r" b="b"/>
            <a:pathLst>
              <a:path w="12561703" h="6641569">
                <a:moveTo>
                  <a:pt x="0" y="0"/>
                </a:moveTo>
                <a:lnTo>
                  <a:pt x="12561703" y="0"/>
                </a:lnTo>
                <a:lnTo>
                  <a:pt x="12561703" y="6641568"/>
                </a:lnTo>
                <a:lnTo>
                  <a:pt x="0" y="6641568"/>
                </a:lnTo>
                <a:lnTo>
                  <a:pt x="0" y="0"/>
                </a:lnTo>
                <a:close/>
              </a:path>
            </a:pathLst>
          </a:custGeom>
          <a:blipFill>
            <a:blip r:embed="rId5"/>
            <a:stretch>
              <a:fillRect b="-17501"/>
            </a:stretch>
          </a:blipFill>
        </p:spPr>
      </p:sp>
      <p:sp>
        <p:nvSpPr>
          <p:cNvPr id="4" name="TextBox 4"/>
          <p:cNvSpPr txBox="1"/>
          <p:nvPr/>
        </p:nvSpPr>
        <p:spPr>
          <a:xfrm>
            <a:off x="1847572" y="465901"/>
            <a:ext cx="14592856" cy="1838325"/>
          </a:xfrm>
          <a:prstGeom prst="rect">
            <a:avLst/>
          </a:prstGeom>
        </p:spPr>
        <p:txBody>
          <a:bodyPr lIns="0" tIns="0" rIns="0" bIns="0" rtlCol="0" anchor="t">
            <a:spAutoFit/>
          </a:bodyPr>
          <a:lstStyle/>
          <a:p>
            <a:pPr algn="ctr">
              <a:lnSpc>
                <a:spcPts val="7200"/>
              </a:lnSpc>
            </a:pPr>
            <a:r>
              <a:rPr lang="en-US" sz="6000" spc="36">
                <a:solidFill>
                  <a:srgbClr val="FFFFFE"/>
                </a:solidFill>
                <a:latin typeface="Neue Montreal"/>
                <a:ea typeface="Neue Montreal"/>
                <a:cs typeface="Neue Montreal"/>
                <a:sym typeface="Neue Montreal"/>
              </a:rPr>
              <a:t>FY2027</a:t>
            </a:r>
          </a:p>
          <a:p>
            <a:pPr algn="ctr">
              <a:lnSpc>
                <a:spcPts val="7200"/>
              </a:lnSpc>
            </a:pPr>
            <a:r>
              <a:rPr lang="en-US" sz="6000" spc="36">
                <a:solidFill>
                  <a:srgbClr val="FFFFFE"/>
                </a:solidFill>
                <a:latin typeface="Neue Montreal"/>
                <a:ea typeface="Neue Montreal"/>
                <a:cs typeface="Neue Montreal"/>
                <a:sym typeface="Neue Montreal"/>
              </a:rPr>
              <a:t>TOTAL EXPENSES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4679114" y="4563088"/>
            <a:ext cx="2145257" cy="2140140"/>
            <a:chOff x="0" y="0"/>
            <a:chExt cx="1017887" cy="1015459"/>
          </a:xfrm>
        </p:grpSpPr>
        <p:sp>
          <p:nvSpPr>
            <p:cNvPr id="4" name="Freeform 4"/>
            <p:cNvSpPr/>
            <p:nvPr/>
          </p:nvSpPr>
          <p:spPr>
            <a:xfrm>
              <a:off x="0" y="0"/>
              <a:ext cx="1017887" cy="1015460"/>
            </a:xfrm>
            <a:custGeom>
              <a:avLst/>
              <a:gdLst/>
              <a:ahLst/>
              <a:cxnLst/>
              <a:rect l="l" t="t" r="r" b="b"/>
              <a:pathLst>
                <a:path w="1017887" h="1015460">
                  <a:moveTo>
                    <a:pt x="0" y="0"/>
                  </a:moveTo>
                  <a:lnTo>
                    <a:pt x="1017887" y="0"/>
                  </a:lnTo>
                  <a:lnTo>
                    <a:pt x="1017887" y="1015460"/>
                  </a:lnTo>
                  <a:lnTo>
                    <a:pt x="0" y="1015460"/>
                  </a:lnTo>
                  <a:close/>
                </a:path>
              </a:pathLst>
            </a:custGeom>
            <a:blipFill>
              <a:blip r:embed="rId3"/>
              <a:stretch>
                <a:fillRect t="-119" b="-119"/>
              </a:stretch>
            </a:blipFill>
            <a:ln cap="sq">
              <a:noFill/>
              <a:prstDash val="solid"/>
              <a:miter/>
            </a:ln>
          </p:spPr>
        </p:sp>
      </p:grpSp>
      <p:grpSp>
        <p:nvGrpSpPr>
          <p:cNvPr id="5" name="Group 5"/>
          <p:cNvGrpSpPr/>
          <p:nvPr/>
        </p:nvGrpSpPr>
        <p:grpSpPr>
          <a:xfrm>
            <a:off x="8471774" y="9000777"/>
            <a:ext cx="1566406" cy="1286223"/>
            <a:chOff x="0" y="0"/>
            <a:chExt cx="412551" cy="338758"/>
          </a:xfrm>
        </p:grpSpPr>
        <p:sp>
          <p:nvSpPr>
            <p:cNvPr id="6" name="Freeform 6"/>
            <p:cNvSpPr/>
            <p:nvPr/>
          </p:nvSpPr>
          <p:spPr>
            <a:xfrm>
              <a:off x="0" y="0"/>
              <a:ext cx="412551" cy="338758"/>
            </a:xfrm>
            <a:custGeom>
              <a:avLst/>
              <a:gdLst/>
              <a:ahLst/>
              <a:cxnLst/>
              <a:rect l="l" t="t" r="r" b="b"/>
              <a:pathLst>
                <a:path w="412551" h="338758">
                  <a:moveTo>
                    <a:pt x="0" y="0"/>
                  </a:moveTo>
                  <a:lnTo>
                    <a:pt x="412551" y="0"/>
                  </a:lnTo>
                  <a:lnTo>
                    <a:pt x="412551" y="338758"/>
                  </a:lnTo>
                  <a:lnTo>
                    <a:pt x="0" y="338758"/>
                  </a:lnTo>
                  <a:close/>
                </a:path>
              </a:pathLst>
            </a:custGeom>
            <a:solidFill>
              <a:srgbClr val="0D2970"/>
            </a:solidFill>
          </p:spPr>
        </p:sp>
        <p:sp>
          <p:nvSpPr>
            <p:cNvPr id="7" name="TextBox 7"/>
            <p:cNvSpPr txBox="1"/>
            <p:nvPr/>
          </p:nvSpPr>
          <p:spPr>
            <a:xfrm>
              <a:off x="0" y="-38100"/>
              <a:ext cx="412551" cy="37685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254977" y="6821991"/>
            <a:ext cx="2839633" cy="3462801"/>
            <a:chOff x="0" y="0"/>
            <a:chExt cx="747887" cy="912013"/>
          </a:xfrm>
        </p:grpSpPr>
        <p:sp>
          <p:nvSpPr>
            <p:cNvPr id="9" name="Freeform 9"/>
            <p:cNvSpPr/>
            <p:nvPr/>
          </p:nvSpPr>
          <p:spPr>
            <a:xfrm>
              <a:off x="0" y="0"/>
              <a:ext cx="747887" cy="912013"/>
            </a:xfrm>
            <a:custGeom>
              <a:avLst/>
              <a:gdLst/>
              <a:ahLst/>
              <a:cxnLst/>
              <a:rect l="l" t="t" r="r" b="b"/>
              <a:pathLst>
                <a:path w="747887" h="912013">
                  <a:moveTo>
                    <a:pt x="0" y="0"/>
                  </a:moveTo>
                  <a:lnTo>
                    <a:pt x="747887" y="0"/>
                  </a:lnTo>
                  <a:lnTo>
                    <a:pt x="747887" y="912013"/>
                  </a:lnTo>
                  <a:lnTo>
                    <a:pt x="0" y="912013"/>
                  </a:lnTo>
                  <a:close/>
                </a:path>
              </a:pathLst>
            </a:custGeom>
            <a:gradFill rotWithShape="1">
              <a:gsLst>
                <a:gs pos="0">
                  <a:srgbClr val="0D2970">
                    <a:alpha val="0"/>
                  </a:srgbClr>
                </a:gs>
                <a:gs pos="100000">
                  <a:srgbClr val="0D2970">
                    <a:alpha val="100000"/>
                  </a:srgbClr>
                </a:gs>
              </a:gsLst>
              <a:lin ang="5400000"/>
            </a:gradFill>
          </p:spPr>
        </p:sp>
        <p:sp>
          <p:nvSpPr>
            <p:cNvPr id="10" name="TextBox 10"/>
            <p:cNvSpPr txBox="1"/>
            <p:nvPr/>
          </p:nvSpPr>
          <p:spPr>
            <a:xfrm>
              <a:off x="0" y="-38100"/>
              <a:ext cx="747887" cy="95011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551560" y="3856346"/>
            <a:ext cx="3086100" cy="308610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D2970"/>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77107" y="307204"/>
            <a:ext cx="9561073" cy="962660"/>
          </a:xfrm>
          <a:prstGeom prst="rect">
            <a:avLst/>
          </a:prstGeom>
        </p:spPr>
        <p:txBody>
          <a:bodyPr lIns="0" tIns="0" rIns="0" bIns="0" rtlCol="0" anchor="t">
            <a:spAutoFit/>
          </a:bodyPr>
          <a:lstStyle/>
          <a:p>
            <a:pPr algn="l">
              <a:lnSpc>
                <a:spcPts val="7840"/>
              </a:lnSpc>
              <a:spcBef>
                <a:spcPct val="0"/>
              </a:spcBef>
            </a:pPr>
            <a:r>
              <a:rPr lang="en-US" sz="5600">
                <a:solidFill>
                  <a:srgbClr val="000000"/>
                </a:solidFill>
                <a:latin typeface="Neue Montreal"/>
                <a:ea typeface="Neue Montreal"/>
                <a:cs typeface="Neue Montreal"/>
                <a:sym typeface="Neue Montreal"/>
              </a:rPr>
              <a:t>Next Steps</a:t>
            </a:r>
          </a:p>
        </p:txBody>
      </p:sp>
      <p:sp>
        <p:nvSpPr>
          <p:cNvPr id="15" name="TextBox 15"/>
          <p:cNvSpPr txBox="1"/>
          <p:nvPr/>
        </p:nvSpPr>
        <p:spPr>
          <a:xfrm>
            <a:off x="477107" y="2273464"/>
            <a:ext cx="8777870" cy="5179695"/>
          </a:xfrm>
          <a:prstGeom prst="rect">
            <a:avLst/>
          </a:prstGeom>
        </p:spPr>
        <p:txBody>
          <a:bodyPr lIns="0" tIns="0" rIns="0" bIns="0" rtlCol="0" anchor="t">
            <a:spAutoFit/>
          </a:bodyPr>
          <a:lstStyle/>
          <a:p>
            <a:pPr algn="ctr">
              <a:lnSpc>
                <a:spcPts val="5880"/>
              </a:lnSpc>
            </a:pPr>
            <a:r>
              <a:rPr lang="en-US" sz="4200">
                <a:solidFill>
                  <a:srgbClr val="000000"/>
                </a:solidFill>
                <a:latin typeface="Neue Montreal"/>
                <a:ea typeface="Neue Montreal"/>
                <a:cs typeface="Neue Montreal"/>
                <a:sym typeface="Neue Montreal"/>
              </a:rPr>
              <a:t>General Assembly - Final Budget </a:t>
            </a:r>
          </a:p>
          <a:p>
            <a:pPr algn="ctr">
              <a:lnSpc>
                <a:spcPts val="5880"/>
              </a:lnSpc>
            </a:pPr>
            <a:endParaRPr lang="en-US" sz="4200">
              <a:solidFill>
                <a:srgbClr val="000000"/>
              </a:solidFill>
              <a:latin typeface="Neue Montreal"/>
              <a:ea typeface="Neue Montreal"/>
              <a:cs typeface="Neue Montreal"/>
              <a:sym typeface="Neue Montreal"/>
            </a:endParaRPr>
          </a:p>
          <a:p>
            <a:pPr algn="ctr">
              <a:lnSpc>
                <a:spcPts val="5880"/>
              </a:lnSpc>
            </a:pPr>
            <a:r>
              <a:rPr lang="en-US" sz="4200">
                <a:solidFill>
                  <a:srgbClr val="000000"/>
                </a:solidFill>
                <a:latin typeface="Neue Montreal"/>
                <a:ea typeface="Neue Montreal"/>
                <a:cs typeface="Neue Montreal"/>
                <a:sym typeface="Neue Montreal"/>
              </a:rPr>
              <a:t>County Approval - May 5th </a:t>
            </a:r>
          </a:p>
          <a:p>
            <a:pPr algn="ctr">
              <a:lnSpc>
                <a:spcPts val="5880"/>
              </a:lnSpc>
            </a:pPr>
            <a:endParaRPr lang="en-US" sz="4200">
              <a:solidFill>
                <a:srgbClr val="000000"/>
              </a:solidFill>
              <a:latin typeface="Neue Montreal"/>
              <a:ea typeface="Neue Montreal"/>
              <a:cs typeface="Neue Montreal"/>
              <a:sym typeface="Neue Montreal"/>
            </a:endParaRPr>
          </a:p>
          <a:p>
            <a:pPr algn="ctr">
              <a:lnSpc>
                <a:spcPts val="5880"/>
              </a:lnSpc>
            </a:pPr>
            <a:r>
              <a:rPr lang="en-US" sz="4200">
                <a:solidFill>
                  <a:srgbClr val="000000"/>
                </a:solidFill>
                <a:latin typeface="Neue Montreal"/>
                <a:ea typeface="Neue Montreal"/>
                <a:cs typeface="Neue Montreal"/>
                <a:sym typeface="Neue Montreal"/>
              </a:rPr>
              <a:t>School Board Approval - May 12th</a:t>
            </a:r>
          </a:p>
          <a:p>
            <a:pPr algn="ctr">
              <a:lnSpc>
                <a:spcPts val="5880"/>
              </a:lnSpc>
            </a:pPr>
            <a:endParaRPr lang="en-US" sz="4200">
              <a:solidFill>
                <a:srgbClr val="000000"/>
              </a:solidFill>
              <a:latin typeface="Neue Montreal"/>
              <a:ea typeface="Neue Montreal"/>
              <a:cs typeface="Neue Montreal"/>
              <a:sym typeface="Neue Montreal"/>
            </a:endParaRPr>
          </a:p>
          <a:p>
            <a:pPr algn="ctr">
              <a:lnSpc>
                <a:spcPts val="5880"/>
              </a:lnSpc>
            </a:pPr>
            <a:endParaRPr lang="en-US" sz="4200">
              <a:solidFill>
                <a:srgbClr val="000000"/>
              </a:solidFill>
              <a:latin typeface="Neue Montreal"/>
              <a:ea typeface="Neue Montreal"/>
              <a:cs typeface="Neue Montreal"/>
              <a:sym typeface="Neue Montreal"/>
            </a:endParaRPr>
          </a:p>
        </p:txBody>
      </p:sp>
      <p:grpSp>
        <p:nvGrpSpPr>
          <p:cNvPr id="16" name="Group 16"/>
          <p:cNvGrpSpPr/>
          <p:nvPr/>
        </p:nvGrpSpPr>
        <p:grpSpPr>
          <a:xfrm>
            <a:off x="14880107" y="7090374"/>
            <a:ext cx="2088571" cy="2167926"/>
            <a:chOff x="0" y="0"/>
            <a:chExt cx="1157791" cy="1201781"/>
          </a:xfrm>
        </p:grpSpPr>
        <p:sp>
          <p:nvSpPr>
            <p:cNvPr id="17" name="Freeform 17"/>
            <p:cNvSpPr/>
            <p:nvPr/>
          </p:nvSpPr>
          <p:spPr>
            <a:xfrm>
              <a:off x="0" y="0"/>
              <a:ext cx="1157791" cy="1201781"/>
            </a:xfrm>
            <a:custGeom>
              <a:avLst/>
              <a:gdLst/>
              <a:ahLst/>
              <a:cxnLst/>
              <a:rect l="l" t="t" r="r" b="b"/>
              <a:pathLst>
                <a:path w="1157791" h="1201781">
                  <a:moveTo>
                    <a:pt x="0" y="0"/>
                  </a:moveTo>
                  <a:lnTo>
                    <a:pt x="1157791" y="0"/>
                  </a:lnTo>
                  <a:lnTo>
                    <a:pt x="1157791" y="1201781"/>
                  </a:lnTo>
                  <a:lnTo>
                    <a:pt x="0" y="1201781"/>
                  </a:lnTo>
                  <a:close/>
                </a:path>
              </a:pathLst>
            </a:custGeom>
            <a:blipFill>
              <a:blip r:embed="rId4"/>
              <a:stretch>
                <a:fillRect l="-1899" r="-1899"/>
              </a:stretch>
            </a:blipFill>
            <a:ln cap="sq">
              <a:noFill/>
              <a:prstDash val="solid"/>
              <a:miter/>
            </a:ln>
          </p:spPr>
        </p:sp>
      </p:grpSp>
      <p:sp>
        <p:nvSpPr>
          <p:cNvPr id="18" name="Freeform 18"/>
          <p:cNvSpPr/>
          <p:nvPr/>
        </p:nvSpPr>
        <p:spPr>
          <a:xfrm>
            <a:off x="14452333" y="2008894"/>
            <a:ext cx="2372037" cy="2167047"/>
          </a:xfrm>
          <a:custGeom>
            <a:avLst/>
            <a:gdLst/>
            <a:ahLst/>
            <a:cxnLst/>
            <a:rect l="l" t="t" r="r" b="b"/>
            <a:pathLst>
              <a:path w="2372037" h="2167047">
                <a:moveTo>
                  <a:pt x="0" y="0"/>
                </a:moveTo>
                <a:lnTo>
                  <a:pt x="2372037" y="0"/>
                </a:lnTo>
                <a:lnTo>
                  <a:pt x="2372037" y="2167047"/>
                </a:lnTo>
                <a:lnTo>
                  <a:pt x="0" y="2167047"/>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966538" y="-364769"/>
            <a:ext cx="2390259" cy="2966430"/>
            <a:chOff x="0" y="0"/>
            <a:chExt cx="629533" cy="781282"/>
          </a:xfrm>
        </p:grpSpPr>
        <p:sp>
          <p:nvSpPr>
            <p:cNvPr id="4" name="Freeform 4"/>
            <p:cNvSpPr/>
            <p:nvPr/>
          </p:nvSpPr>
          <p:spPr>
            <a:xfrm>
              <a:off x="0" y="0"/>
              <a:ext cx="629533" cy="781282"/>
            </a:xfrm>
            <a:custGeom>
              <a:avLst/>
              <a:gdLst/>
              <a:ahLst/>
              <a:cxnLst/>
              <a:rect l="l" t="t" r="r" b="b"/>
              <a:pathLst>
                <a:path w="629533" h="781282">
                  <a:moveTo>
                    <a:pt x="0" y="0"/>
                  </a:moveTo>
                  <a:lnTo>
                    <a:pt x="629533" y="0"/>
                  </a:lnTo>
                  <a:lnTo>
                    <a:pt x="629533"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629533" cy="81938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493065" y="304735"/>
            <a:ext cx="3162434" cy="3282590"/>
            <a:chOff x="0" y="0"/>
            <a:chExt cx="1157791" cy="1201781"/>
          </a:xfrm>
        </p:grpSpPr>
        <p:sp>
          <p:nvSpPr>
            <p:cNvPr id="7" name="Freeform 7"/>
            <p:cNvSpPr/>
            <p:nvPr/>
          </p:nvSpPr>
          <p:spPr>
            <a:xfrm>
              <a:off x="0" y="0"/>
              <a:ext cx="1157791" cy="1201781"/>
            </a:xfrm>
            <a:custGeom>
              <a:avLst/>
              <a:gdLst/>
              <a:ahLst/>
              <a:cxnLst/>
              <a:rect l="l" t="t" r="r" b="b"/>
              <a:pathLst>
                <a:path w="1157791" h="1201781">
                  <a:moveTo>
                    <a:pt x="0" y="0"/>
                  </a:moveTo>
                  <a:lnTo>
                    <a:pt x="1157791" y="0"/>
                  </a:lnTo>
                  <a:lnTo>
                    <a:pt x="1157791" y="1201781"/>
                  </a:lnTo>
                  <a:lnTo>
                    <a:pt x="0" y="1201781"/>
                  </a:lnTo>
                  <a:close/>
                </a:path>
              </a:pathLst>
            </a:custGeom>
            <a:blipFill>
              <a:blip r:embed="rId3"/>
              <a:stretch>
                <a:fillRect l="-1899" r="-1899"/>
              </a:stretch>
            </a:blipFill>
            <a:ln cap="sq">
              <a:noFill/>
              <a:prstDash val="solid"/>
              <a:miter/>
            </a:ln>
          </p:spPr>
        </p:sp>
      </p:grpSp>
      <p:sp>
        <p:nvSpPr>
          <p:cNvPr id="8" name="Freeform 8"/>
          <p:cNvSpPr/>
          <p:nvPr/>
        </p:nvSpPr>
        <p:spPr>
          <a:xfrm>
            <a:off x="14775151" y="6971307"/>
            <a:ext cx="3024593" cy="3024593"/>
          </a:xfrm>
          <a:custGeom>
            <a:avLst/>
            <a:gdLst/>
            <a:ahLst/>
            <a:cxnLst/>
            <a:rect l="l" t="t" r="r" b="b"/>
            <a:pathLst>
              <a:path w="3024593" h="3024593">
                <a:moveTo>
                  <a:pt x="0" y="0"/>
                </a:moveTo>
                <a:lnTo>
                  <a:pt x="3024594" y="0"/>
                </a:lnTo>
                <a:lnTo>
                  <a:pt x="3024594" y="3024594"/>
                </a:lnTo>
                <a:lnTo>
                  <a:pt x="0" y="3024594"/>
                </a:lnTo>
                <a:lnTo>
                  <a:pt x="0" y="0"/>
                </a:lnTo>
                <a:close/>
              </a:path>
            </a:pathLst>
          </a:custGeom>
          <a:blipFill>
            <a:blip r:embed="rId4"/>
            <a:stretch>
              <a:fillRect/>
            </a:stretch>
          </a:blipFill>
        </p:spPr>
      </p:sp>
      <p:sp>
        <p:nvSpPr>
          <p:cNvPr id="9" name="TextBox 9"/>
          <p:cNvSpPr txBox="1"/>
          <p:nvPr/>
        </p:nvSpPr>
        <p:spPr>
          <a:xfrm>
            <a:off x="3925189" y="1657415"/>
            <a:ext cx="12472956" cy="2217420"/>
          </a:xfrm>
          <a:prstGeom prst="rect">
            <a:avLst/>
          </a:prstGeom>
        </p:spPr>
        <p:txBody>
          <a:bodyPr lIns="0" tIns="0" rIns="0" bIns="0" rtlCol="0" anchor="t">
            <a:spAutoFit/>
          </a:bodyPr>
          <a:lstStyle/>
          <a:p>
            <a:pPr algn="ctr">
              <a:lnSpc>
                <a:spcPts val="5880"/>
              </a:lnSpc>
            </a:pPr>
            <a:r>
              <a:rPr lang="en-US" sz="4200">
                <a:solidFill>
                  <a:srgbClr val="000000"/>
                </a:solidFill>
                <a:latin typeface="Apricots"/>
                <a:ea typeface="Apricots"/>
                <a:cs typeface="Apricots"/>
                <a:sym typeface="Apricots"/>
              </a:rPr>
              <a:t>We cherish our heritage, embrace opportunity, and offer an extraordinary community in which to spend a lifetime. </a:t>
            </a:r>
          </a:p>
        </p:txBody>
      </p:sp>
      <p:sp>
        <p:nvSpPr>
          <p:cNvPr id="10" name="TextBox 10"/>
          <p:cNvSpPr txBox="1"/>
          <p:nvPr/>
        </p:nvSpPr>
        <p:spPr>
          <a:xfrm>
            <a:off x="279001" y="4647742"/>
            <a:ext cx="18008999" cy="2217420"/>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Apricots"/>
                <a:ea typeface="Apricots"/>
                <a:cs typeface="Apricots"/>
                <a:sym typeface="Apricots"/>
              </a:rPr>
              <a:t>Together, we grow a trailblazing school system where every student is equipped to thrive - in college, career, community, and character. DCPS graduates are resilient, ethical, skilled, and opportunity-ready, with a plan for lifelong success.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966538" y="-364769"/>
            <a:ext cx="2390259" cy="2966430"/>
            <a:chOff x="0" y="0"/>
            <a:chExt cx="629533" cy="781282"/>
          </a:xfrm>
        </p:grpSpPr>
        <p:sp>
          <p:nvSpPr>
            <p:cNvPr id="4" name="Freeform 4"/>
            <p:cNvSpPr/>
            <p:nvPr/>
          </p:nvSpPr>
          <p:spPr>
            <a:xfrm>
              <a:off x="0" y="0"/>
              <a:ext cx="629533" cy="781282"/>
            </a:xfrm>
            <a:custGeom>
              <a:avLst/>
              <a:gdLst/>
              <a:ahLst/>
              <a:cxnLst/>
              <a:rect l="l" t="t" r="r" b="b"/>
              <a:pathLst>
                <a:path w="629533" h="781282">
                  <a:moveTo>
                    <a:pt x="0" y="0"/>
                  </a:moveTo>
                  <a:lnTo>
                    <a:pt x="629533" y="0"/>
                  </a:lnTo>
                  <a:lnTo>
                    <a:pt x="629533"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629533" cy="81938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493065" y="304735"/>
            <a:ext cx="3162434" cy="3282590"/>
            <a:chOff x="0" y="0"/>
            <a:chExt cx="1157791" cy="1201781"/>
          </a:xfrm>
        </p:grpSpPr>
        <p:sp>
          <p:nvSpPr>
            <p:cNvPr id="7" name="Freeform 7"/>
            <p:cNvSpPr/>
            <p:nvPr/>
          </p:nvSpPr>
          <p:spPr>
            <a:xfrm>
              <a:off x="0" y="0"/>
              <a:ext cx="1157791" cy="1201781"/>
            </a:xfrm>
            <a:custGeom>
              <a:avLst/>
              <a:gdLst/>
              <a:ahLst/>
              <a:cxnLst/>
              <a:rect l="l" t="t" r="r" b="b"/>
              <a:pathLst>
                <a:path w="1157791" h="1201781">
                  <a:moveTo>
                    <a:pt x="0" y="0"/>
                  </a:moveTo>
                  <a:lnTo>
                    <a:pt x="1157791" y="0"/>
                  </a:lnTo>
                  <a:lnTo>
                    <a:pt x="1157791" y="1201781"/>
                  </a:lnTo>
                  <a:lnTo>
                    <a:pt x="0" y="1201781"/>
                  </a:lnTo>
                  <a:close/>
                </a:path>
              </a:pathLst>
            </a:custGeom>
            <a:blipFill>
              <a:blip r:embed="rId3"/>
              <a:stretch>
                <a:fillRect l="-1899" r="-1899"/>
              </a:stretch>
            </a:blipFill>
            <a:ln cap="sq">
              <a:noFill/>
              <a:prstDash val="solid"/>
              <a:miter/>
            </a:ln>
          </p:spPr>
        </p:sp>
      </p:grpSp>
      <p:sp>
        <p:nvSpPr>
          <p:cNvPr id="8" name="TextBox 8"/>
          <p:cNvSpPr txBox="1"/>
          <p:nvPr/>
        </p:nvSpPr>
        <p:spPr>
          <a:xfrm>
            <a:off x="2730060" y="1850781"/>
            <a:ext cx="12472956" cy="854076"/>
          </a:xfrm>
          <a:prstGeom prst="rect">
            <a:avLst/>
          </a:prstGeom>
        </p:spPr>
        <p:txBody>
          <a:bodyPr lIns="0" tIns="0" rIns="0" bIns="0" rtlCol="0" anchor="t">
            <a:spAutoFit/>
          </a:bodyPr>
          <a:lstStyle/>
          <a:p>
            <a:pPr algn="ctr">
              <a:lnSpc>
                <a:spcPts val="6999"/>
              </a:lnSpc>
            </a:pPr>
            <a:r>
              <a:rPr lang="en-US" sz="4999">
                <a:solidFill>
                  <a:srgbClr val="000000"/>
                </a:solidFill>
                <a:latin typeface="Neue Montreal"/>
                <a:ea typeface="Neue Montreal"/>
                <a:cs typeface="Neue Montreal"/>
                <a:sym typeface="Neue Montreal"/>
              </a:rPr>
              <a:t>Community Survey</a:t>
            </a:r>
          </a:p>
        </p:txBody>
      </p:sp>
      <p:sp>
        <p:nvSpPr>
          <p:cNvPr id="9" name="TextBox 9"/>
          <p:cNvSpPr txBox="1"/>
          <p:nvPr/>
        </p:nvSpPr>
        <p:spPr>
          <a:xfrm>
            <a:off x="600096" y="3223448"/>
            <a:ext cx="17087807" cy="6366510"/>
          </a:xfrm>
          <a:prstGeom prst="rect">
            <a:avLst/>
          </a:prstGeom>
        </p:spPr>
        <p:txBody>
          <a:bodyPr lIns="0" tIns="0" rIns="0" bIns="0" rtlCol="0" anchor="t">
            <a:spAutoFit/>
          </a:bodyPr>
          <a:lstStyle/>
          <a:p>
            <a:pPr algn="ctr">
              <a:lnSpc>
                <a:spcPts val="5040"/>
              </a:lnSpc>
            </a:pPr>
            <a:r>
              <a:rPr lang="en-US" sz="3600">
                <a:solidFill>
                  <a:srgbClr val="000000"/>
                </a:solidFill>
                <a:latin typeface="Neue Montreal"/>
                <a:ea typeface="Neue Montreal"/>
                <a:cs typeface="Neue Montreal"/>
                <a:sym typeface="Neue Montreal"/>
              </a:rPr>
              <a:t>Top 3 valued attributes:  </a:t>
            </a:r>
          </a:p>
          <a:p>
            <a:pPr algn="ctr">
              <a:lnSpc>
                <a:spcPts val="5040"/>
              </a:lnSpc>
            </a:pPr>
            <a:r>
              <a:rPr lang="en-US" sz="3600">
                <a:solidFill>
                  <a:srgbClr val="000000"/>
                </a:solidFill>
                <a:latin typeface="Neue Montreal"/>
                <a:ea typeface="Neue Montreal"/>
                <a:cs typeface="Neue Montreal"/>
                <a:sym typeface="Neue Montreal"/>
              </a:rPr>
              <a:t>rural character, sense of community, and its </a:t>
            </a:r>
            <a:r>
              <a:rPr lang="en-US" sz="3600">
                <a:solidFill>
                  <a:srgbClr val="F42C44"/>
                </a:solidFill>
                <a:latin typeface="Neue Montreal"/>
                <a:ea typeface="Neue Montreal"/>
                <a:cs typeface="Neue Montreal"/>
                <a:sym typeface="Neue Montreal"/>
              </a:rPr>
              <a:t>education system</a:t>
            </a:r>
          </a:p>
          <a:p>
            <a:pPr algn="ctr">
              <a:lnSpc>
                <a:spcPts val="5040"/>
              </a:lnSpc>
            </a:pPr>
            <a:endParaRPr lang="en-US" sz="3600">
              <a:solidFill>
                <a:srgbClr val="F42C44"/>
              </a:solidFill>
              <a:latin typeface="Neue Montreal"/>
              <a:ea typeface="Neue Montreal"/>
              <a:cs typeface="Neue Montreal"/>
              <a:sym typeface="Neue Montreal"/>
            </a:endParaRPr>
          </a:p>
          <a:p>
            <a:pPr algn="ctr">
              <a:lnSpc>
                <a:spcPts val="5040"/>
              </a:lnSpc>
            </a:pPr>
            <a:r>
              <a:rPr lang="en-US" sz="3600">
                <a:solidFill>
                  <a:srgbClr val="000000"/>
                </a:solidFill>
                <a:latin typeface="Neue Montreal"/>
                <a:ea typeface="Neue Montreal"/>
                <a:cs typeface="Neue Montreal"/>
                <a:sym typeface="Neue Montreal"/>
              </a:rPr>
              <a:t>Top 3 concerns:  </a:t>
            </a:r>
          </a:p>
          <a:p>
            <a:pPr algn="ctr">
              <a:lnSpc>
                <a:spcPts val="5040"/>
              </a:lnSpc>
            </a:pPr>
            <a:r>
              <a:rPr lang="en-US" sz="3600">
                <a:solidFill>
                  <a:srgbClr val="000000"/>
                </a:solidFill>
                <a:latin typeface="Neue Montreal"/>
                <a:ea typeface="Neue Montreal"/>
                <a:cs typeface="Neue Montreal"/>
                <a:sym typeface="Neue Montreal"/>
              </a:rPr>
              <a:t>availability of broadband and internet services, </a:t>
            </a:r>
            <a:r>
              <a:rPr lang="en-US" sz="3600">
                <a:solidFill>
                  <a:srgbClr val="F42C44"/>
                </a:solidFill>
                <a:latin typeface="Neue Montreal"/>
                <a:ea typeface="Neue Montreal"/>
                <a:cs typeface="Neue Montreal"/>
                <a:sym typeface="Neue Montreal"/>
              </a:rPr>
              <a:t>quality of public schools</a:t>
            </a:r>
            <a:r>
              <a:rPr lang="en-US" sz="3600">
                <a:solidFill>
                  <a:srgbClr val="000000"/>
                </a:solidFill>
                <a:latin typeface="Neue Montreal"/>
                <a:ea typeface="Neue Montreal"/>
                <a:cs typeface="Neue Montreal"/>
                <a:sym typeface="Neue Montreal"/>
              </a:rPr>
              <a:t>, and the County’s development, population, and growth</a:t>
            </a:r>
          </a:p>
          <a:p>
            <a:pPr algn="ctr">
              <a:lnSpc>
                <a:spcPts val="5040"/>
              </a:lnSpc>
            </a:pPr>
            <a:endParaRPr lang="en-US" sz="3600">
              <a:solidFill>
                <a:srgbClr val="000000"/>
              </a:solidFill>
              <a:latin typeface="Neue Montreal"/>
              <a:ea typeface="Neue Montreal"/>
              <a:cs typeface="Neue Montreal"/>
              <a:sym typeface="Neue Montreal"/>
            </a:endParaRPr>
          </a:p>
          <a:p>
            <a:pPr algn="ctr">
              <a:lnSpc>
                <a:spcPts val="5040"/>
              </a:lnSpc>
            </a:pPr>
            <a:r>
              <a:rPr lang="en-US" sz="3600">
                <a:solidFill>
                  <a:srgbClr val="000000"/>
                </a:solidFill>
                <a:latin typeface="Neue Montreal"/>
                <a:ea typeface="Neue Montreal"/>
                <a:cs typeface="Neue Montreal"/>
                <a:sym typeface="Neue Montreal"/>
              </a:rPr>
              <a:t>Top 3 focus areas for the future:  </a:t>
            </a:r>
          </a:p>
          <a:p>
            <a:pPr algn="ctr">
              <a:lnSpc>
                <a:spcPts val="5040"/>
              </a:lnSpc>
            </a:pPr>
            <a:r>
              <a:rPr lang="en-US" sz="3600">
                <a:solidFill>
                  <a:srgbClr val="000000"/>
                </a:solidFill>
                <a:latin typeface="Neue Montreal"/>
                <a:ea typeface="Neue Montreal"/>
                <a:cs typeface="Neue Montreal"/>
                <a:sym typeface="Neue Montreal"/>
              </a:rPr>
              <a:t>‘improving utilities and infrastructure (including broadband), </a:t>
            </a:r>
            <a:r>
              <a:rPr lang="en-US" sz="3600">
                <a:solidFill>
                  <a:srgbClr val="F42C44"/>
                </a:solidFill>
                <a:latin typeface="Neue Montreal"/>
                <a:ea typeface="Neue Montreal"/>
                <a:cs typeface="Neue Montreal"/>
                <a:sym typeface="Neue Montreal"/>
              </a:rPr>
              <a:t>improving public schools</a:t>
            </a:r>
            <a:r>
              <a:rPr lang="en-US" sz="3600">
                <a:solidFill>
                  <a:srgbClr val="000000"/>
                </a:solidFill>
                <a:latin typeface="Neue Montreal"/>
                <a:ea typeface="Neue Montreal"/>
                <a:cs typeface="Neue Montreal"/>
                <a:sym typeface="Neue Montreal"/>
              </a:rPr>
              <a:t>, and creating parks and recreation opportunities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966538" y="-364769"/>
            <a:ext cx="2390259" cy="2966430"/>
            <a:chOff x="0" y="0"/>
            <a:chExt cx="629533" cy="781282"/>
          </a:xfrm>
        </p:grpSpPr>
        <p:sp>
          <p:nvSpPr>
            <p:cNvPr id="4" name="Freeform 4"/>
            <p:cNvSpPr/>
            <p:nvPr/>
          </p:nvSpPr>
          <p:spPr>
            <a:xfrm>
              <a:off x="0" y="0"/>
              <a:ext cx="629533" cy="781282"/>
            </a:xfrm>
            <a:custGeom>
              <a:avLst/>
              <a:gdLst/>
              <a:ahLst/>
              <a:cxnLst/>
              <a:rect l="l" t="t" r="r" b="b"/>
              <a:pathLst>
                <a:path w="629533" h="781282">
                  <a:moveTo>
                    <a:pt x="0" y="0"/>
                  </a:moveTo>
                  <a:lnTo>
                    <a:pt x="629533" y="0"/>
                  </a:lnTo>
                  <a:lnTo>
                    <a:pt x="629533"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629533"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846976" y="2957447"/>
            <a:ext cx="12679612" cy="9173109"/>
          </a:xfrm>
          <a:prstGeom prst="rect">
            <a:avLst/>
          </a:prstGeom>
        </p:spPr>
        <p:txBody>
          <a:bodyPr lIns="0" tIns="0" rIns="0" bIns="0" rtlCol="0" anchor="t">
            <a:spAutoFit/>
          </a:bodyPr>
          <a:lstStyle/>
          <a:p>
            <a:pPr algn="l">
              <a:lnSpc>
                <a:spcPts val="5880"/>
              </a:lnSpc>
            </a:pPr>
            <a:r>
              <a:rPr lang="en-US" sz="4200">
                <a:solidFill>
                  <a:srgbClr val="000000"/>
                </a:solidFill>
                <a:latin typeface="Neue Montreal"/>
                <a:ea typeface="Neue Montreal"/>
                <a:cs typeface="Neue Montreal"/>
                <a:sym typeface="Neue Montreal"/>
              </a:rPr>
              <a:t>     Top 4 focus areas for the future:</a:t>
            </a:r>
          </a:p>
          <a:p>
            <a:pPr algn="l">
              <a:lnSpc>
                <a:spcPts val="5880"/>
              </a:lnSpc>
            </a:pPr>
            <a:endParaRPr lang="en-US" sz="4200">
              <a:solidFill>
                <a:srgbClr val="000000"/>
              </a:solidFill>
              <a:latin typeface="Neue Montreal"/>
              <a:ea typeface="Neue Montreal"/>
              <a:cs typeface="Neue Montreal"/>
              <a:sym typeface="Neue Montreal"/>
            </a:endParaRPr>
          </a:p>
          <a:p>
            <a:pPr algn="l">
              <a:lnSpc>
                <a:spcPts val="5880"/>
              </a:lnSpc>
            </a:pPr>
            <a:r>
              <a:rPr lang="en-US" sz="4200">
                <a:solidFill>
                  <a:srgbClr val="000000"/>
                </a:solidFill>
                <a:latin typeface="Neue Montreal"/>
                <a:ea typeface="Neue Montreal"/>
                <a:cs typeface="Neue Montreal"/>
                <a:sym typeface="Neue Montreal"/>
              </a:rPr>
              <a:t>     Student Achievement &amp; Opportunities</a:t>
            </a:r>
          </a:p>
          <a:p>
            <a:pPr algn="l">
              <a:lnSpc>
                <a:spcPts val="5880"/>
              </a:lnSpc>
            </a:pPr>
            <a:endParaRPr lang="en-US" sz="4200">
              <a:solidFill>
                <a:srgbClr val="000000"/>
              </a:solidFill>
              <a:latin typeface="Neue Montreal"/>
              <a:ea typeface="Neue Montreal"/>
              <a:cs typeface="Neue Montreal"/>
              <a:sym typeface="Neue Montreal"/>
            </a:endParaRPr>
          </a:p>
          <a:p>
            <a:pPr algn="l">
              <a:lnSpc>
                <a:spcPts val="5880"/>
              </a:lnSpc>
            </a:pPr>
            <a:r>
              <a:rPr lang="en-US" sz="4200">
                <a:solidFill>
                  <a:srgbClr val="000000"/>
                </a:solidFill>
                <a:latin typeface="Neue Montreal"/>
                <a:ea typeface="Neue Montreal"/>
                <a:cs typeface="Neue Montreal"/>
                <a:sym typeface="Neue Montreal"/>
              </a:rPr>
              <a:t>     Excellent Teachers</a:t>
            </a:r>
          </a:p>
          <a:p>
            <a:pPr algn="l">
              <a:lnSpc>
                <a:spcPts val="5880"/>
              </a:lnSpc>
            </a:pPr>
            <a:endParaRPr lang="en-US" sz="4200">
              <a:solidFill>
                <a:srgbClr val="000000"/>
              </a:solidFill>
              <a:latin typeface="Neue Montreal"/>
              <a:ea typeface="Neue Montreal"/>
              <a:cs typeface="Neue Montreal"/>
              <a:sym typeface="Neue Montreal"/>
            </a:endParaRPr>
          </a:p>
          <a:p>
            <a:pPr algn="l">
              <a:lnSpc>
                <a:spcPts val="5880"/>
              </a:lnSpc>
            </a:pPr>
            <a:r>
              <a:rPr lang="en-US" sz="4200">
                <a:solidFill>
                  <a:srgbClr val="000000"/>
                </a:solidFill>
                <a:latin typeface="Neue Montreal"/>
                <a:ea typeface="Neue Montreal"/>
                <a:cs typeface="Neue Montreal"/>
                <a:sym typeface="Neue Montreal"/>
              </a:rPr>
              <a:t>     Culture of Care &amp; Well-Being</a:t>
            </a:r>
          </a:p>
          <a:p>
            <a:pPr algn="l">
              <a:lnSpc>
                <a:spcPts val="5880"/>
              </a:lnSpc>
            </a:pPr>
            <a:endParaRPr lang="en-US" sz="4200">
              <a:solidFill>
                <a:srgbClr val="000000"/>
              </a:solidFill>
              <a:latin typeface="Neue Montreal"/>
              <a:ea typeface="Neue Montreal"/>
              <a:cs typeface="Neue Montreal"/>
              <a:sym typeface="Neue Montreal"/>
            </a:endParaRPr>
          </a:p>
          <a:p>
            <a:pPr algn="l">
              <a:lnSpc>
                <a:spcPts val="5880"/>
              </a:lnSpc>
            </a:pPr>
            <a:r>
              <a:rPr lang="en-US" sz="4200">
                <a:solidFill>
                  <a:srgbClr val="000000"/>
                </a:solidFill>
                <a:latin typeface="Neue Montreal"/>
                <a:ea typeface="Neue Montreal"/>
                <a:cs typeface="Neue Montreal"/>
                <a:sym typeface="Neue Montreal"/>
              </a:rPr>
              <a:t>     Updated Facilities  </a:t>
            </a:r>
          </a:p>
          <a:p>
            <a:pPr algn="l">
              <a:lnSpc>
                <a:spcPts val="6661"/>
              </a:lnSpc>
            </a:pPr>
            <a:endParaRPr lang="en-US" sz="4200">
              <a:solidFill>
                <a:srgbClr val="000000"/>
              </a:solidFill>
              <a:latin typeface="Neue Montreal"/>
              <a:ea typeface="Neue Montreal"/>
              <a:cs typeface="Neue Montreal"/>
              <a:sym typeface="Neue Montreal"/>
            </a:endParaRPr>
          </a:p>
          <a:p>
            <a:pPr algn="l">
              <a:lnSpc>
                <a:spcPts val="6661"/>
              </a:lnSpc>
            </a:pPr>
            <a:endParaRPr lang="en-US" sz="4200">
              <a:solidFill>
                <a:srgbClr val="000000"/>
              </a:solidFill>
              <a:latin typeface="Neue Montreal"/>
              <a:ea typeface="Neue Montreal"/>
              <a:cs typeface="Neue Montreal"/>
              <a:sym typeface="Neue Montreal"/>
            </a:endParaRPr>
          </a:p>
          <a:p>
            <a:pPr algn="l">
              <a:lnSpc>
                <a:spcPts val="6661"/>
              </a:lnSpc>
              <a:spcBef>
                <a:spcPct val="0"/>
              </a:spcBef>
            </a:pPr>
            <a:endParaRPr lang="en-US" sz="4200">
              <a:solidFill>
                <a:srgbClr val="000000"/>
              </a:solidFill>
              <a:latin typeface="Neue Montreal"/>
              <a:ea typeface="Neue Montreal"/>
              <a:cs typeface="Neue Montreal"/>
              <a:sym typeface="Neue Montreal"/>
            </a:endParaRPr>
          </a:p>
        </p:txBody>
      </p:sp>
      <p:sp>
        <p:nvSpPr>
          <p:cNvPr id="7" name="Freeform 7"/>
          <p:cNvSpPr/>
          <p:nvPr/>
        </p:nvSpPr>
        <p:spPr>
          <a:xfrm>
            <a:off x="9737258" y="2746581"/>
            <a:ext cx="4247642" cy="3234742"/>
          </a:xfrm>
          <a:custGeom>
            <a:avLst/>
            <a:gdLst/>
            <a:ahLst/>
            <a:cxnLst/>
            <a:rect l="l" t="t" r="r" b="b"/>
            <a:pathLst>
              <a:path w="4247642" h="3234742">
                <a:moveTo>
                  <a:pt x="0" y="0"/>
                </a:moveTo>
                <a:lnTo>
                  <a:pt x="4247641" y="0"/>
                </a:lnTo>
                <a:lnTo>
                  <a:pt x="4247641" y="3234742"/>
                </a:lnTo>
                <a:lnTo>
                  <a:pt x="0" y="3234742"/>
                </a:lnTo>
                <a:lnTo>
                  <a:pt x="0" y="0"/>
                </a:lnTo>
                <a:close/>
              </a:path>
            </a:pathLst>
          </a:custGeom>
          <a:blipFill>
            <a:blip r:embed="rId3"/>
            <a:stretch>
              <a:fillRect/>
            </a:stretch>
          </a:blipFill>
        </p:spPr>
      </p:sp>
      <p:sp>
        <p:nvSpPr>
          <p:cNvPr id="8" name="Freeform 8"/>
          <p:cNvSpPr/>
          <p:nvPr/>
        </p:nvSpPr>
        <p:spPr>
          <a:xfrm>
            <a:off x="13984899" y="4497408"/>
            <a:ext cx="3973128" cy="5297504"/>
          </a:xfrm>
          <a:custGeom>
            <a:avLst/>
            <a:gdLst/>
            <a:ahLst/>
            <a:cxnLst/>
            <a:rect l="l" t="t" r="r" b="b"/>
            <a:pathLst>
              <a:path w="3973128" h="5297504">
                <a:moveTo>
                  <a:pt x="0" y="0"/>
                </a:moveTo>
                <a:lnTo>
                  <a:pt x="3973128" y="0"/>
                </a:lnTo>
                <a:lnTo>
                  <a:pt x="3973128" y="5297504"/>
                </a:lnTo>
                <a:lnTo>
                  <a:pt x="0" y="5297504"/>
                </a:lnTo>
                <a:lnTo>
                  <a:pt x="0" y="0"/>
                </a:lnTo>
                <a:close/>
              </a:path>
            </a:pathLst>
          </a:custGeom>
          <a:blipFill>
            <a:blip r:embed="rId4"/>
            <a:stretch>
              <a:fillRect/>
            </a:stretch>
          </a:blipFill>
        </p:spPr>
      </p:sp>
      <p:sp>
        <p:nvSpPr>
          <p:cNvPr id="9" name="Freeform 9"/>
          <p:cNvSpPr/>
          <p:nvPr/>
        </p:nvSpPr>
        <p:spPr>
          <a:xfrm>
            <a:off x="13526588" y="98837"/>
            <a:ext cx="4141664" cy="3102250"/>
          </a:xfrm>
          <a:custGeom>
            <a:avLst/>
            <a:gdLst/>
            <a:ahLst/>
            <a:cxnLst/>
            <a:rect l="l" t="t" r="r" b="b"/>
            <a:pathLst>
              <a:path w="4141664" h="3102250">
                <a:moveTo>
                  <a:pt x="0" y="0"/>
                </a:moveTo>
                <a:lnTo>
                  <a:pt x="4141664" y="0"/>
                </a:lnTo>
                <a:lnTo>
                  <a:pt x="4141664" y="3102250"/>
                </a:lnTo>
                <a:lnTo>
                  <a:pt x="0" y="3102250"/>
                </a:lnTo>
                <a:lnTo>
                  <a:pt x="0" y="0"/>
                </a:lnTo>
                <a:close/>
              </a:path>
            </a:pathLst>
          </a:custGeom>
          <a:blipFill>
            <a:blip r:embed="rId5"/>
            <a:stretch>
              <a:fillRect/>
            </a:stretch>
          </a:blipFill>
        </p:spPr>
      </p:sp>
      <p:sp>
        <p:nvSpPr>
          <p:cNvPr id="10" name="Freeform 10"/>
          <p:cNvSpPr/>
          <p:nvPr/>
        </p:nvSpPr>
        <p:spPr>
          <a:xfrm>
            <a:off x="9220753" y="6728680"/>
            <a:ext cx="4764147" cy="3297170"/>
          </a:xfrm>
          <a:custGeom>
            <a:avLst/>
            <a:gdLst/>
            <a:ahLst/>
            <a:cxnLst/>
            <a:rect l="l" t="t" r="r" b="b"/>
            <a:pathLst>
              <a:path w="4764147" h="3297170">
                <a:moveTo>
                  <a:pt x="0" y="0"/>
                </a:moveTo>
                <a:lnTo>
                  <a:pt x="4764146" y="0"/>
                </a:lnTo>
                <a:lnTo>
                  <a:pt x="4764146" y="3297171"/>
                </a:lnTo>
                <a:lnTo>
                  <a:pt x="0" y="3297171"/>
                </a:lnTo>
                <a:lnTo>
                  <a:pt x="0" y="0"/>
                </a:lnTo>
                <a:close/>
              </a:path>
            </a:pathLst>
          </a:custGeom>
          <a:blipFill>
            <a:blip r:embed="rId6"/>
            <a:stretch>
              <a:fillRect l="-8826" r="-8826"/>
            </a:stretch>
          </a:blipFill>
        </p:spPr>
      </p:sp>
      <p:sp>
        <p:nvSpPr>
          <p:cNvPr id="11" name="TextBox 11"/>
          <p:cNvSpPr txBox="1"/>
          <p:nvPr/>
        </p:nvSpPr>
        <p:spPr>
          <a:xfrm>
            <a:off x="681351" y="-104775"/>
            <a:ext cx="14006977" cy="2635250"/>
          </a:xfrm>
          <a:prstGeom prst="rect">
            <a:avLst/>
          </a:prstGeom>
        </p:spPr>
        <p:txBody>
          <a:bodyPr lIns="0" tIns="0" rIns="0" bIns="0" rtlCol="0" anchor="t">
            <a:spAutoFit/>
          </a:bodyPr>
          <a:lstStyle/>
          <a:p>
            <a:pPr algn="l">
              <a:lnSpc>
                <a:spcPts val="7000"/>
              </a:lnSpc>
            </a:pPr>
            <a:r>
              <a:rPr lang="en-US" sz="5000">
                <a:solidFill>
                  <a:srgbClr val="000000"/>
                </a:solidFill>
                <a:latin typeface="Neue Montreal"/>
                <a:ea typeface="Neue Montreal"/>
                <a:cs typeface="Neue Montreal"/>
                <a:sym typeface="Neue Montreal"/>
              </a:rPr>
              <a:t>Budget Survey Results &amp; </a:t>
            </a:r>
          </a:p>
          <a:p>
            <a:pPr algn="l">
              <a:lnSpc>
                <a:spcPts val="7000"/>
              </a:lnSpc>
            </a:pPr>
            <a:r>
              <a:rPr lang="en-US" sz="5000">
                <a:solidFill>
                  <a:srgbClr val="000000"/>
                </a:solidFill>
                <a:latin typeface="Neue Montreal"/>
                <a:ea typeface="Neue Montreal"/>
                <a:cs typeface="Neue Montreal"/>
                <a:sym typeface="Neue Montreal"/>
              </a:rPr>
              <a:t>DCPS Strategic Planning </a:t>
            </a:r>
          </a:p>
          <a:p>
            <a:pPr algn="l">
              <a:lnSpc>
                <a:spcPts val="7000"/>
              </a:lnSpc>
              <a:spcBef>
                <a:spcPct val="0"/>
              </a:spcBef>
            </a:pPr>
            <a:r>
              <a:rPr lang="en-US" sz="5000">
                <a:solidFill>
                  <a:srgbClr val="000000"/>
                </a:solidFill>
                <a:latin typeface="Neue Montreal"/>
                <a:ea typeface="Neue Montreal"/>
                <a:cs typeface="Neue Montreal"/>
                <a:sym typeface="Neue Montreal"/>
              </a:rPr>
              <a:t>Needs Assessment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2888" r="-12888"/>
            </a:stretch>
          </a:blipFill>
        </p:spPr>
      </p:sp>
      <p:pic>
        <p:nvPicPr>
          <p:cNvPr id="3" name="Picture 3"/>
          <p:cNvPicPr>
            <a:picLocks noChangeAspect="1"/>
          </p:cNvPicPr>
          <p:nvPr/>
        </p:nvPicPr>
        <p:blipFill>
          <a:blip r:embed="rId3"/>
          <a:stretch>
            <a:fillRect/>
          </a:stretch>
        </p:blipFill>
        <p:spPr>
          <a:xfrm>
            <a:off x="1637909" y="1782458"/>
            <a:ext cx="13694846" cy="8610502"/>
          </a:xfrm>
          <a:prstGeom prst="rect">
            <a:avLst/>
          </a:prstGeom>
        </p:spPr>
      </p:pic>
      <p:sp>
        <p:nvSpPr>
          <p:cNvPr id="4" name="Freeform 4"/>
          <p:cNvSpPr/>
          <p:nvPr/>
        </p:nvSpPr>
        <p:spPr>
          <a:xfrm rot="-5400000" flipH="1">
            <a:off x="10473860" y="2222607"/>
            <a:ext cx="10824688" cy="5304097"/>
          </a:xfrm>
          <a:custGeom>
            <a:avLst/>
            <a:gdLst/>
            <a:ahLst/>
            <a:cxnLst/>
            <a:rect l="l" t="t" r="r" b="b"/>
            <a:pathLst>
              <a:path w="10824688" h="5304097">
                <a:moveTo>
                  <a:pt x="10824688" y="0"/>
                </a:moveTo>
                <a:lnTo>
                  <a:pt x="0" y="0"/>
                </a:lnTo>
                <a:lnTo>
                  <a:pt x="0" y="5304098"/>
                </a:lnTo>
                <a:lnTo>
                  <a:pt x="10824688" y="5304098"/>
                </a:lnTo>
                <a:lnTo>
                  <a:pt x="10824688"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6318539" flipH="1">
            <a:off x="-3701090" y="685753"/>
            <a:ext cx="10824688" cy="5304097"/>
          </a:xfrm>
          <a:custGeom>
            <a:avLst/>
            <a:gdLst/>
            <a:ahLst/>
            <a:cxnLst/>
            <a:rect l="l" t="t" r="r" b="b"/>
            <a:pathLst>
              <a:path w="10824688" h="5304097">
                <a:moveTo>
                  <a:pt x="10824688" y="0"/>
                </a:moveTo>
                <a:lnTo>
                  <a:pt x="0" y="0"/>
                </a:lnTo>
                <a:lnTo>
                  <a:pt x="0" y="5304098"/>
                </a:lnTo>
                <a:lnTo>
                  <a:pt x="10824688" y="5304098"/>
                </a:lnTo>
                <a:lnTo>
                  <a:pt x="10824688"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TextBox 6"/>
          <p:cNvSpPr txBox="1"/>
          <p:nvPr/>
        </p:nvSpPr>
        <p:spPr>
          <a:xfrm>
            <a:off x="1436719" y="504825"/>
            <a:ext cx="14097225" cy="1495425"/>
          </a:xfrm>
          <a:prstGeom prst="rect">
            <a:avLst/>
          </a:prstGeom>
        </p:spPr>
        <p:txBody>
          <a:bodyPr lIns="0" tIns="0" rIns="0" bIns="0" rtlCol="0" anchor="t">
            <a:spAutoFit/>
          </a:bodyPr>
          <a:lstStyle/>
          <a:p>
            <a:pPr algn="l">
              <a:lnSpc>
                <a:spcPts val="8160"/>
              </a:lnSpc>
            </a:pPr>
            <a:r>
              <a:rPr lang="en-US" sz="6800">
                <a:solidFill>
                  <a:srgbClr val="000000"/>
                </a:solidFill>
                <a:latin typeface="Neue Montreal"/>
                <a:ea typeface="Neue Montreal"/>
                <a:cs typeface="Neue Montreal"/>
                <a:sym typeface="Neue Montreal"/>
              </a:rPr>
              <a:t>ADM - Enrollment </a:t>
            </a:r>
          </a:p>
          <a:p>
            <a:pPr algn="l">
              <a:lnSpc>
                <a:spcPts val="3600"/>
              </a:lnSpc>
            </a:pPr>
            <a:endParaRPr lang="en-US" sz="6800">
              <a:solidFill>
                <a:srgbClr val="000000"/>
              </a:solidFill>
              <a:latin typeface="Neue Montreal"/>
              <a:ea typeface="Neue Montreal"/>
              <a:cs typeface="Neue Montreal"/>
              <a:sym typeface="Neue Montre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8966538" y="-325974"/>
            <a:ext cx="2390259" cy="2966430"/>
            <a:chOff x="0" y="0"/>
            <a:chExt cx="629533" cy="781282"/>
          </a:xfrm>
        </p:grpSpPr>
        <p:sp>
          <p:nvSpPr>
            <p:cNvPr id="4" name="Freeform 4"/>
            <p:cNvSpPr/>
            <p:nvPr/>
          </p:nvSpPr>
          <p:spPr>
            <a:xfrm>
              <a:off x="0" y="0"/>
              <a:ext cx="629533" cy="781282"/>
            </a:xfrm>
            <a:custGeom>
              <a:avLst/>
              <a:gdLst/>
              <a:ahLst/>
              <a:cxnLst/>
              <a:rect l="l" t="t" r="r" b="b"/>
              <a:pathLst>
                <a:path w="629533" h="781282">
                  <a:moveTo>
                    <a:pt x="0" y="0"/>
                  </a:moveTo>
                  <a:lnTo>
                    <a:pt x="629533" y="0"/>
                  </a:lnTo>
                  <a:lnTo>
                    <a:pt x="629533" y="781282"/>
                  </a:lnTo>
                  <a:lnTo>
                    <a:pt x="0" y="781282"/>
                  </a:lnTo>
                  <a:close/>
                </a:path>
              </a:pathLst>
            </a:custGeom>
            <a:gradFill rotWithShape="1">
              <a:gsLst>
                <a:gs pos="0">
                  <a:srgbClr val="0D2970">
                    <a:alpha val="100000"/>
                  </a:srgbClr>
                </a:gs>
                <a:gs pos="100000">
                  <a:srgbClr val="0D2970">
                    <a:alpha val="0"/>
                  </a:srgbClr>
                </a:gs>
              </a:gsLst>
              <a:lin ang="5400000"/>
            </a:gradFill>
          </p:spPr>
        </p:sp>
        <p:sp>
          <p:nvSpPr>
            <p:cNvPr id="5" name="TextBox 5"/>
            <p:cNvSpPr txBox="1"/>
            <p:nvPr/>
          </p:nvSpPr>
          <p:spPr>
            <a:xfrm>
              <a:off x="0" y="-38100"/>
              <a:ext cx="629533" cy="8193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8624078" y="4764564"/>
            <a:ext cx="1039843" cy="911163"/>
          </a:xfrm>
          <a:custGeom>
            <a:avLst/>
            <a:gdLst/>
            <a:ahLst/>
            <a:cxnLst/>
            <a:rect l="l" t="t" r="r" b="b"/>
            <a:pathLst>
              <a:path w="1039843" h="911163">
                <a:moveTo>
                  <a:pt x="0" y="0"/>
                </a:moveTo>
                <a:lnTo>
                  <a:pt x="1039844" y="0"/>
                </a:lnTo>
                <a:lnTo>
                  <a:pt x="1039844" y="911162"/>
                </a:lnTo>
                <a:lnTo>
                  <a:pt x="0" y="911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94583" y="2982879"/>
            <a:ext cx="1006039" cy="968313"/>
          </a:xfrm>
          <a:custGeom>
            <a:avLst/>
            <a:gdLst/>
            <a:ahLst/>
            <a:cxnLst/>
            <a:rect l="l" t="t" r="r" b="b"/>
            <a:pathLst>
              <a:path w="1006039" h="968313">
                <a:moveTo>
                  <a:pt x="0" y="0"/>
                </a:moveTo>
                <a:lnTo>
                  <a:pt x="1006039" y="0"/>
                </a:lnTo>
                <a:lnTo>
                  <a:pt x="1006039" y="968313"/>
                </a:lnTo>
                <a:lnTo>
                  <a:pt x="0" y="968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62443" y="4550822"/>
            <a:ext cx="823201" cy="663706"/>
          </a:xfrm>
          <a:custGeom>
            <a:avLst/>
            <a:gdLst/>
            <a:ahLst/>
            <a:cxnLst/>
            <a:rect l="l" t="t" r="r" b="b"/>
            <a:pathLst>
              <a:path w="823201" h="663706">
                <a:moveTo>
                  <a:pt x="0" y="0"/>
                </a:moveTo>
                <a:lnTo>
                  <a:pt x="823201" y="0"/>
                </a:lnTo>
                <a:lnTo>
                  <a:pt x="823201" y="663706"/>
                </a:lnTo>
                <a:lnTo>
                  <a:pt x="0" y="6637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761897" y="2017297"/>
            <a:ext cx="828283" cy="828283"/>
          </a:xfrm>
          <a:custGeom>
            <a:avLst/>
            <a:gdLst/>
            <a:ahLst/>
            <a:cxnLst/>
            <a:rect l="l" t="t" r="r" b="b"/>
            <a:pathLst>
              <a:path w="828283" h="828283">
                <a:moveTo>
                  <a:pt x="0" y="0"/>
                </a:moveTo>
                <a:lnTo>
                  <a:pt x="828283" y="0"/>
                </a:lnTo>
                <a:lnTo>
                  <a:pt x="828283" y="828284"/>
                </a:lnTo>
                <a:lnTo>
                  <a:pt x="0" y="8282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6041746" y="7553422"/>
            <a:ext cx="973628" cy="600109"/>
          </a:xfrm>
          <a:custGeom>
            <a:avLst/>
            <a:gdLst/>
            <a:ahLst/>
            <a:cxnLst/>
            <a:rect l="l" t="t" r="r" b="b"/>
            <a:pathLst>
              <a:path w="973628" h="600109">
                <a:moveTo>
                  <a:pt x="0" y="0"/>
                </a:moveTo>
                <a:lnTo>
                  <a:pt x="973628" y="0"/>
                </a:lnTo>
                <a:lnTo>
                  <a:pt x="973628" y="600109"/>
                </a:lnTo>
                <a:lnTo>
                  <a:pt x="0" y="6001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5916921" y="5675726"/>
            <a:ext cx="664845" cy="667347"/>
          </a:xfrm>
          <a:custGeom>
            <a:avLst/>
            <a:gdLst/>
            <a:ahLst/>
            <a:cxnLst/>
            <a:rect l="l" t="t" r="r" b="b"/>
            <a:pathLst>
              <a:path w="664845" h="667347">
                <a:moveTo>
                  <a:pt x="0" y="0"/>
                </a:moveTo>
                <a:lnTo>
                  <a:pt x="664845" y="0"/>
                </a:lnTo>
                <a:lnTo>
                  <a:pt x="664845" y="667348"/>
                </a:lnTo>
                <a:lnTo>
                  <a:pt x="0" y="667348"/>
                </a:lnTo>
                <a:lnTo>
                  <a:pt x="0" y="0"/>
                </a:lnTo>
                <a:close/>
              </a:path>
            </a:pathLst>
          </a:custGeom>
          <a:blipFill>
            <a:blip r:embed="rId13"/>
            <a:stretch>
              <a:fillRect/>
            </a:stretch>
          </a:blipFill>
        </p:spPr>
      </p:sp>
      <p:sp>
        <p:nvSpPr>
          <p:cNvPr id="12" name="Freeform 12"/>
          <p:cNvSpPr/>
          <p:nvPr/>
        </p:nvSpPr>
        <p:spPr>
          <a:xfrm>
            <a:off x="6889321" y="9000209"/>
            <a:ext cx="866048" cy="851975"/>
          </a:xfrm>
          <a:custGeom>
            <a:avLst/>
            <a:gdLst/>
            <a:ahLst/>
            <a:cxnLst/>
            <a:rect l="l" t="t" r="r" b="b"/>
            <a:pathLst>
              <a:path w="866048" h="851975">
                <a:moveTo>
                  <a:pt x="0" y="0"/>
                </a:moveTo>
                <a:lnTo>
                  <a:pt x="866048" y="0"/>
                </a:lnTo>
                <a:lnTo>
                  <a:pt x="866048" y="851975"/>
                </a:lnTo>
                <a:lnTo>
                  <a:pt x="0" y="85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16180984" y="6832862"/>
            <a:ext cx="1535861" cy="720560"/>
          </a:xfrm>
          <a:custGeom>
            <a:avLst/>
            <a:gdLst/>
            <a:ahLst/>
            <a:cxnLst/>
            <a:rect l="l" t="t" r="r" b="b"/>
            <a:pathLst>
              <a:path w="1535861" h="720560">
                <a:moveTo>
                  <a:pt x="0" y="0"/>
                </a:moveTo>
                <a:lnTo>
                  <a:pt x="1535861" y="0"/>
                </a:lnTo>
                <a:lnTo>
                  <a:pt x="1535861" y="720560"/>
                </a:lnTo>
                <a:lnTo>
                  <a:pt x="0" y="720560"/>
                </a:lnTo>
                <a:lnTo>
                  <a:pt x="0" y="0"/>
                </a:lnTo>
                <a:close/>
              </a:path>
            </a:pathLst>
          </a:custGeom>
          <a:blipFill>
            <a:blip r:embed="rId16"/>
            <a:stretch>
              <a:fillRect l="-266" r="-266"/>
            </a:stretch>
          </a:blipFill>
        </p:spPr>
      </p:sp>
      <p:sp>
        <p:nvSpPr>
          <p:cNvPr id="14" name="Freeform 14"/>
          <p:cNvSpPr/>
          <p:nvPr/>
        </p:nvSpPr>
        <p:spPr>
          <a:xfrm>
            <a:off x="15258728" y="8511810"/>
            <a:ext cx="696744" cy="641005"/>
          </a:xfrm>
          <a:custGeom>
            <a:avLst/>
            <a:gdLst/>
            <a:ahLst/>
            <a:cxnLst/>
            <a:rect l="l" t="t" r="r" b="b"/>
            <a:pathLst>
              <a:path w="696744" h="641005">
                <a:moveTo>
                  <a:pt x="0" y="0"/>
                </a:moveTo>
                <a:lnTo>
                  <a:pt x="696744" y="0"/>
                </a:lnTo>
                <a:lnTo>
                  <a:pt x="696744" y="641005"/>
                </a:lnTo>
                <a:lnTo>
                  <a:pt x="0" y="641005"/>
                </a:lnTo>
                <a:lnTo>
                  <a:pt x="0" y="0"/>
                </a:lnTo>
                <a:close/>
              </a:path>
            </a:pathLst>
          </a:custGeom>
          <a:blipFill>
            <a:blip r:embed="rId17"/>
            <a:stretch>
              <a:fillRect/>
            </a:stretch>
          </a:blipFill>
        </p:spPr>
      </p:sp>
      <p:sp>
        <p:nvSpPr>
          <p:cNvPr id="15" name="Freeform 15"/>
          <p:cNvSpPr/>
          <p:nvPr/>
        </p:nvSpPr>
        <p:spPr>
          <a:xfrm>
            <a:off x="12582606" y="238661"/>
            <a:ext cx="5134238" cy="4928869"/>
          </a:xfrm>
          <a:custGeom>
            <a:avLst/>
            <a:gdLst/>
            <a:ahLst/>
            <a:cxnLst/>
            <a:rect l="l" t="t" r="r" b="b"/>
            <a:pathLst>
              <a:path w="5134238" h="4928869">
                <a:moveTo>
                  <a:pt x="0" y="0"/>
                </a:moveTo>
                <a:lnTo>
                  <a:pt x="5134239" y="0"/>
                </a:lnTo>
                <a:lnTo>
                  <a:pt x="5134239" y="4928869"/>
                </a:lnTo>
                <a:lnTo>
                  <a:pt x="0" y="4928869"/>
                </a:lnTo>
                <a:lnTo>
                  <a:pt x="0" y="0"/>
                </a:lnTo>
                <a:close/>
              </a:path>
            </a:pathLst>
          </a:custGeom>
          <a:blipFill>
            <a:blip r:embed="rId18"/>
            <a:stretch>
              <a:fillRect/>
            </a:stretch>
          </a:blipFill>
        </p:spPr>
      </p:sp>
      <p:sp>
        <p:nvSpPr>
          <p:cNvPr id="16" name="Freeform 16"/>
          <p:cNvSpPr/>
          <p:nvPr/>
        </p:nvSpPr>
        <p:spPr>
          <a:xfrm>
            <a:off x="518510" y="6100353"/>
            <a:ext cx="4484011" cy="3644674"/>
          </a:xfrm>
          <a:custGeom>
            <a:avLst/>
            <a:gdLst/>
            <a:ahLst/>
            <a:cxnLst/>
            <a:rect l="l" t="t" r="r" b="b"/>
            <a:pathLst>
              <a:path w="4484011" h="3644674">
                <a:moveTo>
                  <a:pt x="0" y="0"/>
                </a:moveTo>
                <a:lnTo>
                  <a:pt x="4484011" y="0"/>
                </a:lnTo>
                <a:lnTo>
                  <a:pt x="4484011" y="3644673"/>
                </a:lnTo>
                <a:lnTo>
                  <a:pt x="0" y="3644673"/>
                </a:lnTo>
                <a:lnTo>
                  <a:pt x="0" y="0"/>
                </a:lnTo>
                <a:close/>
              </a:path>
            </a:pathLst>
          </a:custGeom>
          <a:blipFill>
            <a:blip r:embed="rId19"/>
            <a:stretch>
              <a:fillRect r="-8515"/>
            </a:stretch>
          </a:blipFill>
        </p:spPr>
      </p:sp>
      <p:sp>
        <p:nvSpPr>
          <p:cNvPr id="17" name="Freeform 17"/>
          <p:cNvSpPr/>
          <p:nvPr/>
        </p:nvSpPr>
        <p:spPr>
          <a:xfrm>
            <a:off x="6251081" y="3180150"/>
            <a:ext cx="2167766" cy="903046"/>
          </a:xfrm>
          <a:custGeom>
            <a:avLst/>
            <a:gdLst/>
            <a:ahLst/>
            <a:cxnLst/>
            <a:rect l="l" t="t" r="r" b="b"/>
            <a:pathLst>
              <a:path w="2167766" h="903046">
                <a:moveTo>
                  <a:pt x="0" y="0"/>
                </a:moveTo>
                <a:lnTo>
                  <a:pt x="2167767" y="0"/>
                </a:lnTo>
                <a:lnTo>
                  <a:pt x="2167767" y="903046"/>
                </a:lnTo>
                <a:lnTo>
                  <a:pt x="0" y="9030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TextBox 18"/>
          <p:cNvSpPr txBox="1"/>
          <p:nvPr/>
        </p:nvSpPr>
        <p:spPr>
          <a:xfrm>
            <a:off x="2035853" y="3252882"/>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 Early Learning</a:t>
            </a:r>
          </a:p>
        </p:txBody>
      </p:sp>
      <p:sp>
        <p:nvSpPr>
          <p:cNvPr id="19" name="TextBox 19"/>
          <p:cNvSpPr txBox="1"/>
          <p:nvPr/>
        </p:nvSpPr>
        <p:spPr>
          <a:xfrm>
            <a:off x="9898386" y="4935981"/>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Virtual Learning</a:t>
            </a:r>
          </a:p>
        </p:txBody>
      </p:sp>
      <p:sp>
        <p:nvSpPr>
          <p:cNvPr id="20" name="TextBox 20"/>
          <p:cNvSpPr txBox="1"/>
          <p:nvPr/>
        </p:nvSpPr>
        <p:spPr>
          <a:xfrm>
            <a:off x="3360424" y="4531675"/>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College Credit Courses</a:t>
            </a:r>
          </a:p>
        </p:txBody>
      </p:sp>
      <p:sp>
        <p:nvSpPr>
          <p:cNvPr id="21" name="TextBox 21"/>
          <p:cNvSpPr txBox="1"/>
          <p:nvPr/>
        </p:nvSpPr>
        <p:spPr>
          <a:xfrm>
            <a:off x="-263849" y="618761"/>
            <a:ext cx="9708059" cy="962660"/>
          </a:xfrm>
          <a:prstGeom prst="rect">
            <a:avLst/>
          </a:prstGeom>
        </p:spPr>
        <p:txBody>
          <a:bodyPr lIns="0" tIns="0" rIns="0" bIns="0" rtlCol="0" anchor="t">
            <a:spAutoFit/>
          </a:bodyPr>
          <a:lstStyle/>
          <a:p>
            <a:pPr algn="ctr">
              <a:lnSpc>
                <a:spcPts val="7840"/>
              </a:lnSpc>
            </a:pPr>
            <a:r>
              <a:rPr lang="en-US" sz="5600">
                <a:solidFill>
                  <a:srgbClr val="000000"/>
                </a:solidFill>
                <a:latin typeface="Neue Montreal"/>
                <a:ea typeface="Neue Montreal"/>
                <a:cs typeface="Neue Montreal"/>
                <a:sym typeface="Neue Montreal"/>
              </a:rPr>
              <a:t>Personalized Learning </a:t>
            </a:r>
          </a:p>
        </p:txBody>
      </p:sp>
      <p:sp>
        <p:nvSpPr>
          <p:cNvPr id="22" name="TextBox 22"/>
          <p:cNvSpPr txBox="1"/>
          <p:nvPr/>
        </p:nvSpPr>
        <p:spPr>
          <a:xfrm>
            <a:off x="6581766" y="5971001"/>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 Encompass Learning Center</a:t>
            </a:r>
          </a:p>
        </p:txBody>
      </p:sp>
      <p:sp>
        <p:nvSpPr>
          <p:cNvPr id="23" name="TextBox 23"/>
          <p:cNvSpPr txBox="1"/>
          <p:nvPr/>
        </p:nvSpPr>
        <p:spPr>
          <a:xfrm>
            <a:off x="4884378" y="2252880"/>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 RISE Program</a:t>
            </a:r>
          </a:p>
        </p:txBody>
      </p:sp>
      <p:sp>
        <p:nvSpPr>
          <p:cNvPr id="24" name="TextBox 24"/>
          <p:cNvSpPr txBox="1"/>
          <p:nvPr/>
        </p:nvSpPr>
        <p:spPr>
          <a:xfrm>
            <a:off x="7015374" y="7698430"/>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 GED - Students and Adults</a:t>
            </a:r>
          </a:p>
        </p:txBody>
      </p:sp>
      <p:sp>
        <p:nvSpPr>
          <p:cNvPr id="25" name="TextBox 25"/>
          <p:cNvSpPr txBox="1"/>
          <p:nvPr/>
        </p:nvSpPr>
        <p:spPr>
          <a:xfrm>
            <a:off x="7992910" y="9229725"/>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Accelerated Opportunities</a:t>
            </a:r>
          </a:p>
        </p:txBody>
      </p:sp>
      <p:sp>
        <p:nvSpPr>
          <p:cNvPr id="26" name="TextBox 26"/>
          <p:cNvSpPr txBox="1"/>
          <p:nvPr/>
        </p:nvSpPr>
        <p:spPr>
          <a:xfrm>
            <a:off x="10896442" y="6834716"/>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Chesterfield Recovery Academy</a:t>
            </a:r>
          </a:p>
        </p:txBody>
      </p:sp>
      <p:sp>
        <p:nvSpPr>
          <p:cNvPr id="27" name="TextBox 27"/>
          <p:cNvSpPr txBox="1"/>
          <p:nvPr/>
        </p:nvSpPr>
        <p:spPr>
          <a:xfrm>
            <a:off x="12646513" y="8601584"/>
            <a:ext cx="2503212"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Keys Academy </a:t>
            </a:r>
          </a:p>
        </p:txBody>
      </p:sp>
      <p:sp>
        <p:nvSpPr>
          <p:cNvPr id="28" name="TextBox 28"/>
          <p:cNvSpPr txBox="1"/>
          <p:nvPr/>
        </p:nvSpPr>
        <p:spPr>
          <a:xfrm>
            <a:off x="8418848" y="3438461"/>
            <a:ext cx="7762136" cy="450215"/>
          </a:xfrm>
          <a:prstGeom prst="rect">
            <a:avLst/>
          </a:prstGeom>
        </p:spPr>
        <p:txBody>
          <a:bodyPr lIns="0" tIns="0" rIns="0" bIns="0" rtlCol="0" anchor="t">
            <a:spAutoFit/>
          </a:bodyPr>
          <a:lstStyle/>
          <a:p>
            <a:pPr algn="l">
              <a:lnSpc>
                <a:spcPts val="3639"/>
              </a:lnSpc>
            </a:pPr>
            <a:r>
              <a:rPr lang="en-US" sz="2799">
                <a:solidFill>
                  <a:srgbClr val="000000"/>
                </a:solidFill>
                <a:latin typeface="Neue Montreal"/>
                <a:ea typeface="Neue Montreal"/>
                <a:cs typeface="Neue Montreal"/>
                <a:sym typeface="Neue Montreal"/>
              </a:rPr>
              <a:t> Private Day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1730</Words>
  <Application>Microsoft Office PowerPoint</Application>
  <PresentationFormat>Custom</PresentationFormat>
  <Paragraphs>396</Paragraphs>
  <Slides>41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Apricots</vt:lpstr>
      <vt:lpstr>Calibri</vt:lpstr>
      <vt:lpstr>Neue Montreal Bold</vt:lpstr>
      <vt:lpstr>Neue Montreal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Hearing_042826</dc:title>
  <dc:creator>Natonya Robinson-Williams</dc:creator>
  <cp:lastModifiedBy>Natonya Robinson-Williams</cp:lastModifiedBy>
  <cp:revision>1</cp:revision>
  <dcterms:created xsi:type="dcterms:W3CDTF">2006-08-16T00:00:00Z</dcterms:created>
  <dcterms:modified xsi:type="dcterms:W3CDTF">2026-05-01T15:33:28Z</dcterms:modified>
  <dc:identifier>DAHFLXH2sh0</dc:identifier>
</cp:coreProperties>
</file>