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81" r:id="rId3"/>
    <p:sldId id="268" r:id="rId4"/>
    <p:sldId id="282" r:id="rId5"/>
    <p:sldId id="275" r:id="rId6"/>
    <p:sldId id="279" r:id="rId7"/>
    <p:sldId id="270" r:id="rId8"/>
    <p:sldId id="271" r:id="rId9"/>
    <p:sldId id="276" r:id="rId10"/>
    <p:sldId id="278" r:id="rId11"/>
  </p:sldIdLst>
  <p:sldSz cx="9144000" cy="5143500" type="screen16x9"/>
  <p:notesSz cx="7010400" cy="9296400"/>
  <p:embeddedFontLst>
    <p:embeddedFont>
      <p:font typeface="Century Gothic" panose="020B0502020202020204"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74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8230125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e7b87b87c3_0_6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ge7b87b87c3_0_62: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1878253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e7b87b87c3_0_6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ge7b87b87c3_0_62: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e7b87b87c3_0_6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9" name="Google Shape;169;ge7b87b87c3_0_62: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2025346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e7b87b87c3_0_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9" name="Google Shape;149;ge7b87b87c3_0_8: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e7b87b87c3_0_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9" name="Google Shape;149;ge7b87b87c3_0_8: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extLst>
      <p:ext uri="{BB962C8B-B14F-4D97-AF65-F5344CB8AC3E}">
        <p14:creationId xmlns:p14="http://schemas.microsoft.com/office/powerpoint/2010/main" val="3754543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e7b87b87c3_0_24: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9" name="Google Shape;189;ge7b87b87c3_0_24: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e7b87b87c3_0_32: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9" name="Google Shape;199;ge7b87b87c3_0_32:notes"/>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p>
            <a:pPr marL="0" indent="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cfleming@dcpsnet.org" TargetMode="External"/><Relationship Id="rId2" Type="http://schemas.openxmlformats.org/officeDocument/2006/relationships/hyperlink" Target="mailto:Info@dcpsnet.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773225" y="3624450"/>
            <a:ext cx="7919100" cy="1312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 sz="3500" dirty="0">
                <a:solidFill>
                  <a:srgbClr val="3D85C6"/>
                </a:solidFill>
                <a:latin typeface="Century Gothic"/>
                <a:ea typeface="Century Gothic"/>
                <a:cs typeface="Century Gothic"/>
                <a:sym typeface="Century Gothic"/>
              </a:rPr>
              <a:t>Dinwiddie County Public Schools</a:t>
            </a:r>
            <a:br>
              <a:rPr lang="en" sz="3500" dirty="0">
                <a:solidFill>
                  <a:srgbClr val="3D85C6"/>
                </a:solidFill>
                <a:latin typeface="Century Gothic"/>
                <a:ea typeface="Century Gothic"/>
                <a:cs typeface="Century Gothic"/>
                <a:sym typeface="Century Gothic"/>
              </a:rPr>
            </a:br>
            <a:r>
              <a:rPr lang="en" sz="3500" dirty="0">
                <a:solidFill>
                  <a:srgbClr val="3D85C6"/>
                </a:solidFill>
                <a:latin typeface="Century Gothic"/>
                <a:ea typeface="Century Gothic"/>
                <a:cs typeface="Century Gothic"/>
                <a:sym typeface="Century Gothic"/>
              </a:rPr>
              <a:t>June 13, 2023</a:t>
            </a:r>
            <a:endParaRPr sz="3500" dirty="0">
              <a:solidFill>
                <a:srgbClr val="3D85C6"/>
              </a:solidFill>
              <a:latin typeface="Century Gothic"/>
              <a:ea typeface="Century Gothic"/>
              <a:cs typeface="Century Gothic"/>
              <a:sym typeface="Century Gothic"/>
            </a:endParaRPr>
          </a:p>
        </p:txBody>
      </p:sp>
      <p:sp>
        <p:nvSpPr>
          <p:cNvPr id="55" name="Google Shape;55;p13"/>
          <p:cNvSpPr txBox="1">
            <a:spLocks noGrp="1"/>
          </p:cNvSpPr>
          <p:nvPr>
            <p:ph type="subTitle" idx="1"/>
          </p:nvPr>
        </p:nvSpPr>
        <p:spPr>
          <a:xfrm>
            <a:off x="466250" y="283325"/>
            <a:ext cx="8140800" cy="1403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SzPts val="2800"/>
              <a:buNone/>
            </a:pPr>
            <a:r>
              <a:rPr lang="en" sz="4200" b="1">
                <a:solidFill>
                  <a:srgbClr val="3D85C6"/>
                </a:solidFill>
                <a:latin typeface="Century Gothic"/>
                <a:ea typeface="Century Gothic"/>
                <a:cs typeface="Century Gothic"/>
                <a:sym typeface="Century Gothic"/>
              </a:rPr>
              <a:t>COVID-19 Pandemic </a:t>
            </a:r>
            <a:endParaRPr sz="3500" b="1" dirty="0"/>
          </a:p>
        </p:txBody>
      </p:sp>
      <p:sp>
        <p:nvSpPr>
          <p:cNvPr id="56" name="Google Shape;56;p13"/>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7" name="Google Shape;57;p13"/>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58" name="Google Shape;58;p13"/>
          <p:cNvSpPr txBox="1">
            <a:spLocks noGrp="1"/>
          </p:cNvSpPr>
          <p:nvPr>
            <p:ph type="subTitle" idx="1"/>
          </p:nvPr>
        </p:nvSpPr>
        <p:spPr>
          <a:xfrm>
            <a:off x="1314027" y="894538"/>
            <a:ext cx="6468533" cy="7926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SzPts val="2800"/>
              <a:buNone/>
            </a:pPr>
            <a:r>
              <a:rPr lang="en" sz="4200" b="1" dirty="0">
                <a:solidFill>
                  <a:srgbClr val="3D85C6"/>
                </a:solidFill>
                <a:latin typeface="Century Gothic"/>
                <a:ea typeface="Century Gothic"/>
                <a:cs typeface="Century Gothic"/>
                <a:sym typeface="Century Gothic"/>
              </a:rPr>
              <a:t>ESSER III Plan Update</a:t>
            </a:r>
            <a:endParaRPr sz="4200" b="1" dirty="0"/>
          </a:p>
        </p:txBody>
      </p:sp>
      <p:pic>
        <p:nvPicPr>
          <p:cNvPr id="59" name="Google Shape;59;p13"/>
          <p:cNvPicPr preferRelativeResize="0"/>
          <p:nvPr/>
        </p:nvPicPr>
        <p:blipFill rotWithShape="1">
          <a:blip r:embed="rId3">
            <a:alphaModFix/>
          </a:blip>
          <a:srcRect/>
          <a:stretch/>
        </p:blipFill>
        <p:spPr>
          <a:xfrm>
            <a:off x="3457275" y="1798300"/>
            <a:ext cx="1785285" cy="18049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1701" y="1235349"/>
            <a:ext cx="8520600" cy="2204247"/>
          </a:xfrm>
        </p:spPr>
        <p:txBody>
          <a:bodyPr/>
          <a:lstStyle/>
          <a:p>
            <a:r>
              <a:rPr lang="en-US" dirty="0"/>
              <a:t>Stakeholder Input can be sent to:</a:t>
            </a:r>
            <a:br>
              <a:rPr lang="en-US" dirty="0"/>
            </a:br>
            <a:r>
              <a:rPr lang="en-US" dirty="0">
                <a:hlinkClick r:id="rId2"/>
              </a:rPr>
              <a:t>Info@dcpsnet.org</a:t>
            </a:r>
            <a:br>
              <a:rPr lang="en-US" dirty="0"/>
            </a:br>
            <a:r>
              <a:rPr lang="en-US" dirty="0">
                <a:hlinkClick r:id="rId3"/>
              </a:rPr>
              <a:t>cfleming@dcpsnet.org</a:t>
            </a:r>
            <a:br>
              <a:rPr lang="en-US" dirty="0"/>
            </a:br>
            <a:endParaRPr lang="en-US" dirty="0"/>
          </a:p>
        </p:txBody>
      </p:sp>
    </p:spTree>
    <p:extLst>
      <p:ext uri="{BB962C8B-B14F-4D97-AF65-F5344CB8AC3E}">
        <p14:creationId xmlns:p14="http://schemas.microsoft.com/office/powerpoint/2010/main" val="313505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5"/>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2" name="Google Shape;172;p25"/>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73" name="Google Shape;173;p25"/>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174" name="Google Shape;174;p25"/>
          <p:cNvSpPr txBox="1">
            <a:spLocks noGrp="1"/>
          </p:cNvSpPr>
          <p:nvPr>
            <p:ph type="title"/>
          </p:nvPr>
        </p:nvSpPr>
        <p:spPr>
          <a:xfrm>
            <a:off x="311700" y="275980"/>
            <a:ext cx="8520600" cy="11040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sz="3600" dirty="0">
                <a:latin typeface="Century Gothic"/>
                <a:ea typeface="Century Gothic"/>
                <a:cs typeface="Century Gothic"/>
                <a:sym typeface="Century Gothic"/>
              </a:rPr>
              <a:t>ARPA - ESSER III</a:t>
            </a:r>
            <a:endParaRPr sz="3600" dirty="0">
              <a:latin typeface="Century Gothic"/>
              <a:ea typeface="Century Gothic"/>
              <a:cs typeface="Century Gothic"/>
              <a:sym typeface="Century Gothic"/>
            </a:endParaRPr>
          </a:p>
          <a:p>
            <a:pPr marL="0" lvl="0" indent="0" algn="ctr" rtl="0">
              <a:lnSpc>
                <a:spcPct val="100000"/>
              </a:lnSpc>
              <a:spcBef>
                <a:spcPts val="0"/>
              </a:spcBef>
              <a:spcAft>
                <a:spcPts val="0"/>
              </a:spcAft>
              <a:buSzPts val="2800"/>
              <a:buNone/>
            </a:pPr>
            <a:r>
              <a:rPr lang="en" sz="2600" dirty="0">
                <a:latin typeface="Century Gothic"/>
                <a:ea typeface="Century Gothic"/>
                <a:cs typeface="Century Gothic"/>
                <a:sym typeface="Century Gothic"/>
              </a:rPr>
              <a:t>$5,992,777.67</a:t>
            </a:r>
            <a:endParaRPr sz="2600" dirty="0">
              <a:latin typeface="Century Gothic"/>
              <a:ea typeface="Century Gothic"/>
              <a:cs typeface="Century Gothic"/>
              <a:sym typeface="Century Gothic"/>
            </a:endParaRPr>
          </a:p>
        </p:txBody>
      </p:sp>
      <p:sp>
        <p:nvSpPr>
          <p:cNvPr id="175" name="Google Shape;175;p25"/>
          <p:cNvSpPr txBox="1">
            <a:spLocks noGrp="1"/>
          </p:cNvSpPr>
          <p:nvPr>
            <p:ph type="body" idx="1"/>
          </p:nvPr>
        </p:nvSpPr>
        <p:spPr>
          <a:xfrm>
            <a:off x="311700" y="1483600"/>
            <a:ext cx="8520600" cy="3327000"/>
          </a:xfrm>
          <a:prstGeom prst="rect">
            <a:avLst/>
          </a:prstGeom>
          <a:noFill/>
          <a:ln>
            <a:noFill/>
          </a:ln>
        </p:spPr>
        <p:txBody>
          <a:bodyPr spcFirstLastPara="1" wrap="square" lIns="91425" tIns="91425" rIns="91425" bIns="91425" anchor="t" anchorCtr="0">
            <a:noAutofit/>
          </a:bodyPr>
          <a:lstStyle/>
          <a:p>
            <a:pPr marL="457200" lvl="0" indent="0" algn="ctr" rtl="0">
              <a:lnSpc>
                <a:spcPct val="115000"/>
              </a:lnSpc>
              <a:spcBef>
                <a:spcPts val="0"/>
              </a:spcBef>
              <a:spcAft>
                <a:spcPts val="1200"/>
              </a:spcAft>
              <a:buSzPts val="1800"/>
              <a:buNone/>
            </a:pPr>
            <a:r>
              <a:rPr lang="en-US" sz="2000" dirty="0">
                <a:solidFill>
                  <a:schemeClr val="dk1"/>
                </a:solidFill>
                <a:latin typeface="Century Gothic"/>
                <a:ea typeface="Century Gothic"/>
                <a:cs typeface="Century Gothic"/>
                <a:sym typeface="Century Gothic"/>
              </a:rPr>
              <a:t>Per Section 2001(i) of the American Rescue Plan (ARP) Act and the Interim Final Rule on ARP Act Elementary and Secondary School Emergency Relief (ESSER) funds, school divisions must periodically review and update as necessary local plans for the Safe Return to In-Person Instruction and Continuity of Services as a requirement of receiving ARP Act ESSER formula funds.  The review process must occur at least every six months through September 30, 2023.</a:t>
            </a:r>
          </a:p>
        </p:txBody>
      </p:sp>
      <p:sp>
        <p:nvSpPr>
          <p:cNvPr id="176" name="Google Shape;176;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2</a:t>
            </a:fld>
            <a:endParaRPr dirty="0"/>
          </a:p>
        </p:txBody>
      </p:sp>
    </p:spTree>
    <p:extLst>
      <p:ext uri="{BB962C8B-B14F-4D97-AF65-F5344CB8AC3E}">
        <p14:creationId xmlns:p14="http://schemas.microsoft.com/office/powerpoint/2010/main" val="3397981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5"/>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2" name="Google Shape;172;p25"/>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73" name="Google Shape;173;p25"/>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174" name="Google Shape;174;p25"/>
          <p:cNvSpPr txBox="1">
            <a:spLocks noGrp="1"/>
          </p:cNvSpPr>
          <p:nvPr>
            <p:ph type="title"/>
          </p:nvPr>
        </p:nvSpPr>
        <p:spPr>
          <a:xfrm>
            <a:off x="311700" y="275980"/>
            <a:ext cx="8520600" cy="11040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sz="3600" dirty="0">
                <a:latin typeface="Century Gothic"/>
                <a:ea typeface="Century Gothic"/>
                <a:cs typeface="Century Gothic"/>
                <a:sym typeface="Century Gothic"/>
              </a:rPr>
              <a:t>ARPA - ESSER III</a:t>
            </a:r>
            <a:endParaRPr sz="3600" dirty="0">
              <a:latin typeface="Century Gothic"/>
              <a:ea typeface="Century Gothic"/>
              <a:cs typeface="Century Gothic"/>
              <a:sym typeface="Century Gothic"/>
            </a:endParaRPr>
          </a:p>
          <a:p>
            <a:pPr marL="0" lvl="0" indent="0" algn="ctr" rtl="0">
              <a:lnSpc>
                <a:spcPct val="100000"/>
              </a:lnSpc>
              <a:spcBef>
                <a:spcPts val="0"/>
              </a:spcBef>
              <a:spcAft>
                <a:spcPts val="0"/>
              </a:spcAft>
              <a:buSzPts val="2800"/>
              <a:buNone/>
            </a:pPr>
            <a:r>
              <a:rPr lang="en" sz="2600" dirty="0">
                <a:latin typeface="Century Gothic"/>
                <a:ea typeface="Century Gothic"/>
                <a:cs typeface="Century Gothic"/>
                <a:sym typeface="Century Gothic"/>
              </a:rPr>
              <a:t>$5,992,777.67</a:t>
            </a:r>
            <a:endParaRPr sz="2600" dirty="0">
              <a:latin typeface="Century Gothic"/>
              <a:ea typeface="Century Gothic"/>
              <a:cs typeface="Century Gothic"/>
              <a:sym typeface="Century Gothic"/>
            </a:endParaRPr>
          </a:p>
        </p:txBody>
      </p:sp>
      <p:sp>
        <p:nvSpPr>
          <p:cNvPr id="175" name="Google Shape;175;p25"/>
          <p:cNvSpPr txBox="1">
            <a:spLocks noGrp="1"/>
          </p:cNvSpPr>
          <p:nvPr>
            <p:ph type="body" idx="1"/>
          </p:nvPr>
        </p:nvSpPr>
        <p:spPr>
          <a:xfrm>
            <a:off x="311700" y="1483600"/>
            <a:ext cx="8520600" cy="3327000"/>
          </a:xfrm>
          <a:prstGeom prst="rect">
            <a:avLst/>
          </a:prstGeom>
          <a:noFill/>
          <a:ln>
            <a:noFill/>
          </a:ln>
        </p:spPr>
        <p:txBody>
          <a:bodyPr spcFirstLastPara="1" wrap="square" lIns="91425" tIns="91425" rIns="91425" bIns="91425" anchor="t" anchorCtr="0">
            <a:noAutofit/>
          </a:bodyPr>
          <a:lstStyle/>
          <a:p>
            <a:pPr marL="101600" lvl="0" indent="0" algn="l" rtl="0">
              <a:lnSpc>
                <a:spcPct val="115000"/>
              </a:lnSpc>
              <a:spcBef>
                <a:spcPts val="0"/>
              </a:spcBef>
              <a:spcAft>
                <a:spcPts val="0"/>
              </a:spcAft>
              <a:buClr>
                <a:schemeClr val="dk1"/>
              </a:buClr>
              <a:buSzPts val="2000"/>
              <a:buNone/>
            </a:pPr>
            <a:r>
              <a:rPr lang="en" sz="2000" dirty="0">
                <a:solidFill>
                  <a:schemeClr val="dk1"/>
                </a:solidFill>
                <a:latin typeface="Century Gothic"/>
                <a:ea typeface="Century Gothic"/>
                <a:cs typeface="Century Gothic"/>
                <a:sym typeface="Century Gothic"/>
              </a:rPr>
              <a:t>Funding period March 2020 - September 2024</a:t>
            </a:r>
          </a:p>
          <a:p>
            <a:pPr marL="101600" lvl="0" indent="0" algn="l" rtl="0">
              <a:lnSpc>
                <a:spcPct val="115000"/>
              </a:lnSpc>
              <a:spcBef>
                <a:spcPts val="0"/>
              </a:spcBef>
              <a:spcAft>
                <a:spcPts val="0"/>
              </a:spcAft>
              <a:buClr>
                <a:schemeClr val="dk1"/>
              </a:buClr>
              <a:buSzPts val="2000"/>
              <a:buNone/>
            </a:pPr>
            <a:endParaRPr sz="2000" dirty="0">
              <a:solidFill>
                <a:schemeClr val="dk1"/>
              </a:solidFill>
              <a:latin typeface="Century Gothic"/>
              <a:ea typeface="Century Gothic"/>
              <a:cs typeface="Century Gothic"/>
              <a:sym typeface="Century Gothic"/>
            </a:endParaRPr>
          </a:p>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No changes to the Safe Return to In-Person Instruction and Continuity of Services</a:t>
            </a:r>
          </a:p>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Revisions to spending plan</a:t>
            </a:r>
          </a:p>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Plan must be reviewed and updated every six months</a:t>
            </a:r>
          </a:p>
          <a:p>
            <a:pPr lvl="1" indent="-355600">
              <a:spcBef>
                <a:spcPts val="0"/>
              </a:spcBef>
              <a:buClr>
                <a:schemeClr val="dk1"/>
              </a:buClr>
              <a:buSzPts val="2000"/>
              <a:buFont typeface="Century Gothic"/>
              <a:buChar char="●"/>
            </a:pPr>
            <a:r>
              <a:rPr lang="en" sz="1600" dirty="0">
                <a:solidFill>
                  <a:schemeClr val="dk1"/>
                </a:solidFill>
                <a:latin typeface="Century Gothic"/>
                <a:ea typeface="Century Gothic"/>
                <a:cs typeface="Century Gothic"/>
                <a:sym typeface="Century Gothic"/>
              </a:rPr>
              <a:t>This will be the last review</a:t>
            </a:r>
            <a:endParaRPr sz="1600" dirty="0">
              <a:solidFill>
                <a:schemeClr val="dk1"/>
              </a:solidFill>
              <a:latin typeface="Century Gothic"/>
              <a:ea typeface="Century Gothic"/>
              <a:cs typeface="Century Gothic"/>
              <a:sym typeface="Century Gothic"/>
            </a:endParaRPr>
          </a:p>
          <a:p>
            <a:pPr marL="457200" lvl="0" indent="0" algn="l" rtl="0">
              <a:lnSpc>
                <a:spcPct val="115000"/>
              </a:lnSpc>
              <a:spcBef>
                <a:spcPts val="0"/>
              </a:spcBef>
              <a:spcAft>
                <a:spcPts val="1200"/>
              </a:spcAft>
              <a:buSzPts val="1800"/>
              <a:buNone/>
            </a:pPr>
            <a:endParaRPr sz="2000" dirty="0">
              <a:solidFill>
                <a:schemeClr val="dk1"/>
              </a:solidFill>
              <a:latin typeface="Century Gothic"/>
              <a:ea typeface="Century Gothic"/>
              <a:cs typeface="Century Gothic"/>
              <a:sym typeface="Century Gothic"/>
            </a:endParaRPr>
          </a:p>
        </p:txBody>
      </p:sp>
      <p:sp>
        <p:nvSpPr>
          <p:cNvPr id="176" name="Google Shape;176;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3</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5"/>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72" name="Google Shape;172;p25"/>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73" name="Google Shape;173;p25"/>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174" name="Google Shape;174;p25"/>
          <p:cNvSpPr txBox="1">
            <a:spLocks noGrp="1"/>
          </p:cNvSpPr>
          <p:nvPr>
            <p:ph type="title"/>
          </p:nvPr>
        </p:nvSpPr>
        <p:spPr>
          <a:xfrm>
            <a:off x="311700" y="275980"/>
            <a:ext cx="8520600" cy="11040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sz="3600" dirty="0">
                <a:latin typeface="Century Gothic"/>
                <a:ea typeface="Century Gothic"/>
                <a:cs typeface="Century Gothic"/>
                <a:sym typeface="Century Gothic"/>
              </a:rPr>
              <a:t>ARPA - ESSER III</a:t>
            </a:r>
            <a:endParaRPr sz="3600" dirty="0">
              <a:latin typeface="Century Gothic"/>
              <a:ea typeface="Century Gothic"/>
              <a:cs typeface="Century Gothic"/>
              <a:sym typeface="Century Gothic"/>
            </a:endParaRPr>
          </a:p>
          <a:p>
            <a:pPr marL="0" lvl="0" indent="0" algn="ctr" rtl="0">
              <a:lnSpc>
                <a:spcPct val="100000"/>
              </a:lnSpc>
              <a:spcBef>
                <a:spcPts val="0"/>
              </a:spcBef>
              <a:spcAft>
                <a:spcPts val="0"/>
              </a:spcAft>
              <a:buSzPts val="2800"/>
              <a:buNone/>
            </a:pPr>
            <a:r>
              <a:rPr lang="en" sz="2600" dirty="0">
                <a:latin typeface="Century Gothic"/>
                <a:ea typeface="Century Gothic"/>
                <a:cs typeface="Century Gothic"/>
                <a:sym typeface="Century Gothic"/>
              </a:rPr>
              <a:t>$5,992,777.67</a:t>
            </a:r>
            <a:endParaRPr sz="2600" dirty="0">
              <a:latin typeface="Century Gothic"/>
              <a:ea typeface="Century Gothic"/>
              <a:cs typeface="Century Gothic"/>
              <a:sym typeface="Century Gothic"/>
            </a:endParaRPr>
          </a:p>
        </p:txBody>
      </p:sp>
      <p:sp>
        <p:nvSpPr>
          <p:cNvPr id="175" name="Google Shape;175;p25"/>
          <p:cNvSpPr txBox="1">
            <a:spLocks noGrp="1"/>
          </p:cNvSpPr>
          <p:nvPr>
            <p:ph type="body" idx="1"/>
          </p:nvPr>
        </p:nvSpPr>
        <p:spPr>
          <a:xfrm>
            <a:off x="311700" y="1483600"/>
            <a:ext cx="8520600" cy="3327000"/>
          </a:xfrm>
          <a:prstGeom prst="rect">
            <a:avLst/>
          </a:prstGeom>
          <a:noFill/>
          <a:ln>
            <a:noFill/>
          </a:ln>
        </p:spPr>
        <p:txBody>
          <a:bodyPr spcFirstLastPara="1" wrap="square" lIns="91425" tIns="91425" rIns="91425" bIns="91425" anchor="t" anchorCtr="0">
            <a:noAutofit/>
          </a:bodyPr>
          <a:lstStyle/>
          <a:p>
            <a:pPr marL="101600" lvl="0" indent="0" algn="l" rtl="0">
              <a:lnSpc>
                <a:spcPct val="115000"/>
              </a:lnSpc>
              <a:spcBef>
                <a:spcPts val="0"/>
              </a:spcBef>
              <a:spcAft>
                <a:spcPts val="0"/>
              </a:spcAft>
              <a:buClr>
                <a:schemeClr val="dk1"/>
              </a:buClr>
              <a:buSzPts val="2000"/>
              <a:buNone/>
            </a:pPr>
            <a:r>
              <a:rPr lang="en" sz="2000" dirty="0">
                <a:solidFill>
                  <a:schemeClr val="dk1"/>
                </a:solidFill>
                <a:latin typeface="Century Gothic"/>
                <a:ea typeface="Century Gothic"/>
                <a:cs typeface="Century Gothic"/>
                <a:sym typeface="Century Gothic"/>
              </a:rPr>
              <a:t>Funding period March 2020 - September 2024</a:t>
            </a:r>
          </a:p>
          <a:p>
            <a:pPr marL="101600" lvl="0" indent="0" algn="l" rtl="0">
              <a:lnSpc>
                <a:spcPct val="115000"/>
              </a:lnSpc>
              <a:spcBef>
                <a:spcPts val="0"/>
              </a:spcBef>
              <a:spcAft>
                <a:spcPts val="0"/>
              </a:spcAft>
              <a:buClr>
                <a:schemeClr val="dk1"/>
              </a:buClr>
              <a:buSzPts val="2000"/>
              <a:buNone/>
            </a:pPr>
            <a:endParaRPr sz="2000" dirty="0">
              <a:solidFill>
                <a:schemeClr val="dk1"/>
              </a:solidFill>
              <a:latin typeface="Century Gothic"/>
              <a:ea typeface="Century Gothic"/>
              <a:cs typeface="Century Gothic"/>
              <a:sym typeface="Century Gothic"/>
            </a:endParaRPr>
          </a:p>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Learning Loss requirement of 20% </a:t>
            </a:r>
          </a:p>
          <a:p>
            <a:pPr lvl="1" indent="-355600">
              <a:spcBef>
                <a:spcPts val="0"/>
              </a:spcBef>
              <a:buClr>
                <a:schemeClr val="dk1"/>
              </a:buClr>
              <a:buSzPts val="2000"/>
              <a:buFont typeface="Century Gothic"/>
              <a:buChar char="●"/>
            </a:pPr>
            <a:r>
              <a:rPr lang="en" sz="1600" dirty="0">
                <a:solidFill>
                  <a:schemeClr val="dk1"/>
                </a:solidFill>
                <a:latin typeface="Century Gothic"/>
                <a:ea typeface="Century Gothic"/>
                <a:cs typeface="Century Gothic"/>
                <a:sym typeface="Century Gothic"/>
              </a:rPr>
              <a:t>$1,198,555.53</a:t>
            </a:r>
          </a:p>
          <a:p>
            <a:pPr lvl="1" indent="-355600">
              <a:spcBef>
                <a:spcPts val="0"/>
              </a:spcBef>
              <a:buClr>
                <a:schemeClr val="dk1"/>
              </a:buClr>
              <a:buSzPts val="2000"/>
              <a:buFont typeface="Century Gothic"/>
              <a:buChar char="●"/>
            </a:pPr>
            <a:r>
              <a:rPr lang="en-US" sz="1600" dirty="0">
                <a:solidFill>
                  <a:schemeClr val="dk1"/>
                </a:solidFill>
                <a:latin typeface="Century Gothic"/>
                <a:ea typeface="Century Gothic"/>
                <a:cs typeface="Century Gothic"/>
                <a:sym typeface="Century Gothic"/>
              </a:rPr>
              <a:t>W</a:t>
            </a:r>
            <a:r>
              <a:rPr lang="en" sz="1600" dirty="0">
                <a:solidFill>
                  <a:schemeClr val="dk1"/>
                </a:solidFill>
                <a:latin typeface="Century Gothic"/>
                <a:ea typeface="Century Gothic"/>
                <a:cs typeface="Century Gothic"/>
                <a:sym typeface="Century Gothic"/>
              </a:rPr>
              <a:t>e have already met and exceeded this requirement</a:t>
            </a:r>
            <a:endParaRPr sz="1600" dirty="0">
              <a:solidFill>
                <a:schemeClr val="dk1"/>
              </a:solidFill>
              <a:latin typeface="Century Gothic"/>
              <a:ea typeface="Century Gothic"/>
              <a:cs typeface="Century Gothic"/>
              <a:sym typeface="Century Gothic"/>
            </a:endParaRPr>
          </a:p>
          <a:p>
            <a:pPr marL="457200" lvl="0" indent="0" algn="l" rtl="0">
              <a:lnSpc>
                <a:spcPct val="115000"/>
              </a:lnSpc>
              <a:spcBef>
                <a:spcPts val="0"/>
              </a:spcBef>
              <a:spcAft>
                <a:spcPts val="1200"/>
              </a:spcAft>
              <a:buSzPts val="1800"/>
              <a:buNone/>
            </a:pPr>
            <a:endParaRPr sz="2000" dirty="0">
              <a:solidFill>
                <a:schemeClr val="dk1"/>
              </a:solidFill>
              <a:latin typeface="Century Gothic"/>
              <a:ea typeface="Century Gothic"/>
              <a:cs typeface="Century Gothic"/>
              <a:sym typeface="Century Gothic"/>
            </a:endParaRPr>
          </a:p>
        </p:txBody>
      </p:sp>
      <p:sp>
        <p:nvSpPr>
          <p:cNvPr id="176" name="Google Shape;176;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4</a:t>
            </a:fld>
            <a:endParaRPr dirty="0"/>
          </a:p>
        </p:txBody>
      </p:sp>
    </p:spTree>
    <p:extLst>
      <p:ext uri="{BB962C8B-B14F-4D97-AF65-F5344CB8AC3E}">
        <p14:creationId xmlns:p14="http://schemas.microsoft.com/office/powerpoint/2010/main" val="3446649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52" name="Google Shape;152;p23"/>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53" name="Google Shape;153;p23"/>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154" name="Google Shape;154;p23"/>
          <p:cNvSpPr txBox="1">
            <a:spLocks noGrp="1"/>
          </p:cNvSpPr>
          <p:nvPr>
            <p:ph type="title"/>
          </p:nvPr>
        </p:nvSpPr>
        <p:spPr>
          <a:xfrm>
            <a:off x="311700" y="271936"/>
            <a:ext cx="8520600" cy="572700"/>
          </a:xfrm>
          <a:prstGeom prst="rect">
            <a:avLst/>
          </a:prstGeom>
          <a:noFill/>
          <a:ln>
            <a:noFill/>
          </a:ln>
        </p:spPr>
        <p:txBody>
          <a:bodyPr spcFirstLastPara="1" wrap="square" lIns="91425" tIns="91425" rIns="91425" bIns="91425" anchor="t" anchorCtr="0">
            <a:noAutofit/>
          </a:bodyPr>
          <a:lstStyle/>
          <a:p>
            <a:pPr lvl="0" algn="ctr"/>
            <a:r>
              <a:rPr lang="en-US" sz="3600" dirty="0">
                <a:latin typeface="Century Gothic"/>
                <a:ea typeface="Century Gothic"/>
                <a:cs typeface="Century Gothic"/>
                <a:sym typeface="Century Gothic"/>
              </a:rPr>
              <a:t>ARPA - ESSER III</a:t>
            </a:r>
            <a:br>
              <a:rPr lang="en-US" sz="3600" dirty="0">
                <a:latin typeface="Century Gothic"/>
                <a:ea typeface="Century Gothic"/>
                <a:cs typeface="Century Gothic"/>
                <a:sym typeface="Century Gothic"/>
              </a:rPr>
            </a:br>
            <a:r>
              <a:rPr lang="en-US" sz="2600" dirty="0">
                <a:latin typeface="Century Gothic"/>
                <a:ea typeface="Century Gothic"/>
                <a:cs typeface="Century Gothic"/>
                <a:sym typeface="Century Gothic"/>
              </a:rPr>
              <a:t>$5,992,777.67</a:t>
            </a:r>
            <a:endParaRPr sz="2600" dirty="0">
              <a:latin typeface="Century Gothic"/>
              <a:ea typeface="Century Gothic"/>
              <a:cs typeface="Century Gothic"/>
              <a:sym typeface="Century Gothic"/>
            </a:endParaRPr>
          </a:p>
        </p:txBody>
      </p:sp>
      <p:sp>
        <p:nvSpPr>
          <p:cNvPr id="155" name="Google Shape;155;p23"/>
          <p:cNvSpPr txBox="1">
            <a:spLocks noGrp="1"/>
          </p:cNvSpPr>
          <p:nvPr>
            <p:ph type="body" idx="1"/>
          </p:nvPr>
        </p:nvSpPr>
        <p:spPr>
          <a:xfrm>
            <a:off x="311700" y="1302597"/>
            <a:ext cx="8520600" cy="3522900"/>
          </a:xfrm>
          <a:prstGeom prst="rect">
            <a:avLst/>
          </a:prstGeom>
          <a:noFill/>
          <a:ln>
            <a:noFill/>
          </a:ln>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Positions Funded throughout the timeline of the grant:</a:t>
            </a:r>
            <a:endParaRPr sz="2000" dirty="0">
              <a:solidFill>
                <a:schemeClr val="dk1"/>
              </a:solidFill>
              <a:latin typeface="Century Gothic"/>
              <a:ea typeface="Century Gothic"/>
              <a:cs typeface="Century Gothic"/>
              <a:sym typeface="Century Gothic"/>
            </a:endParaRPr>
          </a:p>
          <a:p>
            <a:pPr marL="914400" lvl="1"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Director of Special Projects (FY24)</a:t>
            </a:r>
            <a:endParaRPr sz="2000" dirty="0">
              <a:solidFill>
                <a:schemeClr val="dk1"/>
              </a:solidFill>
              <a:latin typeface="Century Gothic"/>
              <a:ea typeface="Century Gothic"/>
              <a:cs typeface="Century Gothic"/>
              <a:sym typeface="Century Gothic"/>
            </a:endParaRPr>
          </a:p>
          <a:p>
            <a:pPr marL="914400" lvl="1"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Administrative Intern (FY23 &amp; FY24)</a:t>
            </a:r>
            <a:endParaRPr sz="2000" dirty="0">
              <a:solidFill>
                <a:schemeClr val="dk1"/>
              </a:solidFill>
              <a:latin typeface="Century Gothic"/>
              <a:ea typeface="Century Gothic"/>
              <a:cs typeface="Century Gothic"/>
              <a:sym typeface="Century Gothic"/>
            </a:endParaRP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DHS Student Support Specialist (FY23 &amp; FY24)</a:t>
            </a: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Elementary Teacher (FY22, FY23 &amp; FY24)</a:t>
            </a: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High School Math (FY24)</a:t>
            </a: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Floating Nurse (FY22 &amp; FY24)</a:t>
            </a: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Grants Manager/Indirect Costs (Partial) (FY23 &amp; FY24)</a:t>
            </a:r>
          </a:p>
          <a:p>
            <a:pPr marL="558800" lvl="1" indent="0" algn="l" rtl="0">
              <a:lnSpc>
                <a:spcPct val="115000"/>
              </a:lnSpc>
              <a:spcBef>
                <a:spcPts val="0"/>
              </a:spcBef>
              <a:spcAft>
                <a:spcPts val="0"/>
              </a:spcAft>
              <a:buClr>
                <a:schemeClr val="dk1"/>
              </a:buClr>
              <a:buSzPts val="2000"/>
              <a:buNone/>
            </a:pPr>
            <a:endParaRPr lang="en-US" sz="2000" dirty="0">
              <a:solidFill>
                <a:schemeClr val="dk1"/>
              </a:solidFill>
              <a:latin typeface="Century Gothic"/>
              <a:ea typeface="Century Gothic"/>
              <a:cs typeface="Century Gothic"/>
              <a:sym typeface="Century Gothic"/>
            </a:endParaRPr>
          </a:p>
        </p:txBody>
      </p:sp>
      <p:sp>
        <p:nvSpPr>
          <p:cNvPr id="156" name="Google Shape;156;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5</a:t>
            </a:fld>
            <a:endParaRPr dirty="0"/>
          </a:p>
        </p:txBody>
      </p:sp>
    </p:spTree>
    <p:extLst>
      <p:ext uri="{BB962C8B-B14F-4D97-AF65-F5344CB8AC3E}">
        <p14:creationId xmlns:p14="http://schemas.microsoft.com/office/powerpoint/2010/main" val="1321134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3"/>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52" name="Google Shape;152;p23"/>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53" name="Google Shape;153;p23"/>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154" name="Google Shape;154;p23"/>
          <p:cNvSpPr txBox="1">
            <a:spLocks noGrp="1"/>
          </p:cNvSpPr>
          <p:nvPr>
            <p:ph type="title"/>
          </p:nvPr>
        </p:nvSpPr>
        <p:spPr>
          <a:xfrm>
            <a:off x="311700" y="271936"/>
            <a:ext cx="8520600" cy="572700"/>
          </a:xfrm>
          <a:prstGeom prst="rect">
            <a:avLst/>
          </a:prstGeom>
          <a:noFill/>
          <a:ln>
            <a:noFill/>
          </a:ln>
        </p:spPr>
        <p:txBody>
          <a:bodyPr spcFirstLastPara="1" wrap="square" lIns="91425" tIns="91425" rIns="91425" bIns="91425" anchor="t" anchorCtr="0">
            <a:noAutofit/>
          </a:bodyPr>
          <a:lstStyle/>
          <a:p>
            <a:pPr lvl="0" algn="ctr"/>
            <a:r>
              <a:rPr lang="en-US" sz="3600" dirty="0">
                <a:latin typeface="Century Gothic"/>
                <a:ea typeface="Century Gothic"/>
                <a:cs typeface="Century Gothic"/>
                <a:sym typeface="Century Gothic"/>
              </a:rPr>
              <a:t>ARPA - ESSER III</a:t>
            </a:r>
            <a:br>
              <a:rPr lang="en-US" sz="3600" dirty="0">
                <a:latin typeface="Century Gothic"/>
                <a:ea typeface="Century Gothic"/>
                <a:cs typeface="Century Gothic"/>
                <a:sym typeface="Century Gothic"/>
              </a:rPr>
            </a:br>
            <a:r>
              <a:rPr lang="en-US" sz="2600" dirty="0">
                <a:latin typeface="Century Gothic"/>
                <a:ea typeface="Century Gothic"/>
                <a:cs typeface="Century Gothic"/>
                <a:sym typeface="Century Gothic"/>
              </a:rPr>
              <a:t>$5,992,777.67</a:t>
            </a:r>
            <a:endParaRPr sz="2600" dirty="0">
              <a:latin typeface="Century Gothic"/>
              <a:ea typeface="Century Gothic"/>
              <a:cs typeface="Century Gothic"/>
              <a:sym typeface="Century Gothic"/>
            </a:endParaRPr>
          </a:p>
        </p:txBody>
      </p:sp>
      <p:sp>
        <p:nvSpPr>
          <p:cNvPr id="155" name="Google Shape;155;p23"/>
          <p:cNvSpPr txBox="1">
            <a:spLocks noGrp="1"/>
          </p:cNvSpPr>
          <p:nvPr>
            <p:ph type="body" idx="1"/>
          </p:nvPr>
        </p:nvSpPr>
        <p:spPr>
          <a:xfrm>
            <a:off x="311700" y="1302597"/>
            <a:ext cx="8520600" cy="3522900"/>
          </a:xfrm>
          <a:prstGeom prst="rect">
            <a:avLst/>
          </a:prstGeom>
          <a:noFill/>
          <a:ln>
            <a:noFill/>
          </a:ln>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Positions Funded Continued:</a:t>
            </a:r>
            <a:endParaRPr sz="2000" dirty="0">
              <a:solidFill>
                <a:schemeClr val="dk1"/>
              </a:solidFill>
              <a:latin typeface="Century Gothic"/>
              <a:ea typeface="Century Gothic"/>
              <a:cs typeface="Century Gothic"/>
              <a:sym typeface="Century Gothic"/>
            </a:endParaRP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EL Tutors (FY23 &amp; FY24)</a:t>
            </a: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Coordinator of Transportation (FY23 &amp; FY24)</a:t>
            </a:r>
          </a:p>
          <a:p>
            <a:pPr marL="914400" lvl="1" indent="-355600" algn="l" rtl="0">
              <a:lnSpc>
                <a:spcPct val="115000"/>
              </a:lnSpc>
              <a:spcBef>
                <a:spcPts val="0"/>
              </a:spcBef>
              <a:spcAft>
                <a:spcPts val="0"/>
              </a:spcAft>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Technology Intern (FY22)</a:t>
            </a:r>
          </a:p>
        </p:txBody>
      </p:sp>
      <p:sp>
        <p:nvSpPr>
          <p:cNvPr id="156" name="Google Shape;156;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6</a:t>
            </a:fld>
            <a:endParaRPr dirty="0"/>
          </a:p>
        </p:txBody>
      </p:sp>
    </p:spTree>
    <p:extLst>
      <p:ext uri="{BB962C8B-B14F-4D97-AF65-F5344CB8AC3E}">
        <p14:creationId xmlns:p14="http://schemas.microsoft.com/office/powerpoint/2010/main" val="3027771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7"/>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92" name="Google Shape;192;p27"/>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193" name="Google Shape;193;p27"/>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194" name="Google Shape;194;p27"/>
          <p:cNvSpPr txBox="1">
            <a:spLocks noGrp="1"/>
          </p:cNvSpPr>
          <p:nvPr>
            <p:ph type="title"/>
          </p:nvPr>
        </p:nvSpPr>
        <p:spPr>
          <a:xfrm>
            <a:off x="311700" y="302214"/>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sz="3600" dirty="0">
                <a:latin typeface="Century Gothic"/>
                <a:ea typeface="Century Gothic"/>
                <a:cs typeface="Century Gothic"/>
                <a:sym typeface="Century Gothic"/>
              </a:rPr>
              <a:t>ARPA - ESSER III</a:t>
            </a:r>
            <a:endParaRPr sz="3600" dirty="0">
              <a:latin typeface="Century Gothic"/>
              <a:ea typeface="Century Gothic"/>
              <a:cs typeface="Century Gothic"/>
              <a:sym typeface="Century Gothic"/>
            </a:endParaRPr>
          </a:p>
          <a:p>
            <a:pPr marL="0" lvl="0" indent="0" algn="ctr" rtl="0">
              <a:lnSpc>
                <a:spcPct val="100000"/>
              </a:lnSpc>
              <a:spcBef>
                <a:spcPts val="0"/>
              </a:spcBef>
              <a:spcAft>
                <a:spcPts val="0"/>
              </a:spcAft>
              <a:buSzPts val="2800"/>
              <a:buNone/>
            </a:pPr>
            <a:r>
              <a:rPr lang="en" dirty="0">
                <a:latin typeface="Century Gothic"/>
                <a:ea typeface="Century Gothic"/>
                <a:cs typeface="Century Gothic"/>
                <a:sym typeface="Century Gothic"/>
              </a:rPr>
              <a:t>$5,992,777.67</a:t>
            </a:r>
            <a:endParaRPr dirty="0">
              <a:latin typeface="Century Gothic"/>
              <a:ea typeface="Century Gothic"/>
              <a:cs typeface="Century Gothic"/>
              <a:sym typeface="Century Gothic"/>
            </a:endParaRPr>
          </a:p>
        </p:txBody>
      </p:sp>
      <p:sp>
        <p:nvSpPr>
          <p:cNvPr id="195" name="Google Shape;195;p27"/>
          <p:cNvSpPr txBox="1">
            <a:spLocks noGrp="1"/>
          </p:cNvSpPr>
          <p:nvPr>
            <p:ph type="body" idx="1"/>
          </p:nvPr>
        </p:nvSpPr>
        <p:spPr>
          <a:xfrm>
            <a:off x="311700" y="1601974"/>
            <a:ext cx="8520600" cy="2974571"/>
          </a:xfrm>
          <a:prstGeom prst="rect">
            <a:avLst/>
          </a:prstGeom>
          <a:noFill/>
          <a:ln>
            <a:noFill/>
          </a:ln>
        </p:spPr>
        <p:txBody>
          <a:bodyPr spcFirstLastPara="1" wrap="square" lIns="91425" tIns="91425" rIns="91425" bIns="91425" anchor="t" anchorCtr="0">
            <a:noAutofit/>
          </a:bodyPr>
          <a:lstStyle/>
          <a:p>
            <a:pPr marL="444500">
              <a:buClr>
                <a:schemeClr val="dk1"/>
              </a:buClr>
              <a:buSzPts val="2000"/>
            </a:pPr>
            <a:r>
              <a:rPr lang="en" sz="2400" dirty="0">
                <a:solidFill>
                  <a:schemeClr val="dk1"/>
                </a:solidFill>
                <a:latin typeface="Century Gothic"/>
                <a:ea typeface="Century Gothic"/>
                <a:cs typeface="Century Gothic"/>
                <a:sym typeface="Century Gothic"/>
              </a:rPr>
              <a:t>Summer learning programs (Summer of 2021&amp; 2023)</a:t>
            </a:r>
            <a:endParaRPr sz="2400" dirty="0">
              <a:solidFill>
                <a:schemeClr val="dk1"/>
              </a:solidFill>
              <a:latin typeface="Century Gothic"/>
              <a:ea typeface="Century Gothic"/>
              <a:cs typeface="Century Gothic"/>
              <a:sym typeface="Century Gothic"/>
            </a:endParaRPr>
          </a:p>
          <a:p>
            <a:pPr marL="444500">
              <a:lnSpc>
                <a:spcPct val="100000"/>
              </a:lnSpc>
              <a:buClr>
                <a:schemeClr val="dk1"/>
              </a:buClr>
              <a:buSzPts val="2000"/>
            </a:pPr>
            <a:r>
              <a:rPr lang="en" sz="2400" dirty="0">
                <a:solidFill>
                  <a:schemeClr val="dk1"/>
                </a:solidFill>
                <a:latin typeface="Century Gothic"/>
                <a:ea typeface="Century Gothic"/>
                <a:cs typeface="Century Gothic"/>
                <a:sym typeface="Century Gothic"/>
              </a:rPr>
              <a:t>Virtual learning platform (FY22 &amp; FY23)</a:t>
            </a:r>
          </a:p>
          <a:p>
            <a:pPr marL="444500">
              <a:lnSpc>
                <a:spcPct val="100000"/>
              </a:lnSpc>
              <a:buClr>
                <a:schemeClr val="dk1"/>
              </a:buClr>
              <a:buSzPts val="2000"/>
            </a:pPr>
            <a:r>
              <a:rPr lang="en" sz="2400" dirty="0">
                <a:solidFill>
                  <a:schemeClr val="dk1"/>
                </a:solidFill>
                <a:latin typeface="Century Gothic"/>
                <a:ea typeface="Century Gothic"/>
                <a:cs typeface="Century Gothic"/>
                <a:sym typeface="Century Gothic"/>
              </a:rPr>
              <a:t>Internet Service – Quarantined Students</a:t>
            </a:r>
          </a:p>
          <a:p>
            <a:pPr marL="444500">
              <a:lnSpc>
                <a:spcPct val="100000"/>
              </a:lnSpc>
              <a:buClr>
                <a:schemeClr val="dk1"/>
              </a:buClr>
              <a:buSzPts val="2000"/>
            </a:pPr>
            <a:r>
              <a:rPr lang="en" sz="2400" dirty="0">
                <a:solidFill>
                  <a:schemeClr val="dk1"/>
                </a:solidFill>
                <a:latin typeface="Century Gothic"/>
                <a:ea typeface="Century Gothic"/>
                <a:cs typeface="Century Gothic"/>
                <a:sym typeface="Century Gothic"/>
              </a:rPr>
              <a:t>Class and Late Bus Coveraage</a:t>
            </a:r>
          </a:p>
          <a:p>
            <a:pPr marL="444500">
              <a:lnSpc>
                <a:spcPct val="100000"/>
              </a:lnSpc>
              <a:buClr>
                <a:schemeClr val="dk1"/>
              </a:buClr>
              <a:buSzPts val="2000"/>
            </a:pPr>
            <a:r>
              <a:rPr lang="en" sz="2400" dirty="0">
                <a:solidFill>
                  <a:schemeClr val="dk1"/>
                </a:solidFill>
                <a:latin typeface="Century Gothic"/>
                <a:ea typeface="Century Gothic"/>
                <a:cs typeface="Century Gothic"/>
                <a:sym typeface="Century Gothic"/>
              </a:rPr>
              <a:t>Retention a</a:t>
            </a:r>
            <a:r>
              <a:rPr lang="en-US" sz="2400" dirty="0">
                <a:solidFill>
                  <a:schemeClr val="dk1"/>
                </a:solidFill>
                <a:latin typeface="Century Gothic"/>
                <a:ea typeface="Century Gothic"/>
                <a:cs typeface="Century Gothic"/>
                <a:sym typeface="Century Gothic"/>
              </a:rPr>
              <a:t>nd</a:t>
            </a:r>
            <a:r>
              <a:rPr lang="en" sz="2400" dirty="0">
                <a:solidFill>
                  <a:schemeClr val="dk1"/>
                </a:solidFill>
                <a:latin typeface="Century Gothic"/>
                <a:ea typeface="Century Gothic"/>
                <a:cs typeface="Century Gothic"/>
                <a:sym typeface="Century Gothic"/>
              </a:rPr>
              <a:t> Recruitment Bonus</a:t>
            </a:r>
          </a:p>
          <a:p>
            <a:pPr marL="444500">
              <a:lnSpc>
                <a:spcPct val="100000"/>
              </a:lnSpc>
              <a:buClr>
                <a:schemeClr val="dk1"/>
              </a:buClr>
              <a:buSzPts val="2000"/>
            </a:pPr>
            <a:r>
              <a:rPr lang="en" sz="2400" dirty="0">
                <a:solidFill>
                  <a:schemeClr val="dk1"/>
                </a:solidFill>
                <a:latin typeface="Century Gothic"/>
                <a:ea typeface="Century Gothic"/>
                <a:cs typeface="Century Gothic"/>
                <a:sym typeface="Century Gothic"/>
              </a:rPr>
              <a:t>Site-Based Substitutes	</a:t>
            </a:r>
          </a:p>
          <a:p>
            <a:pPr marL="444500">
              <a:lnSpc>
                <a:spcPct val="100000"/>
              </a:lnSpc>
              <a:buClr>
                <a:schemeClr val="dk1"/>
              </a:buClr>
              <a:buSzPts val="2000"/>
            </a:pPr>
            <a:r>
              <a:rPr lang="en" sz="2400" dirty="0">
                <a:solidFill>
                  <a:schemeClr val="dk1"/>
                </a:solidFill>
                <a:latin typeface="Century Gothic"/>
                <a:ea typeface="Century Gothic"/>
                <a:cs typeface="Century Gothic"/>
                <a:sym typeface="Century Gothic"/>
              </a:rPr>
              <a:t>Curriculum Writing</a:t>
            </a:r>
          </a:p>
          <a:p>
            <a:pPr marL="444500">
              <a:lnSpc>
                <a:spcPct val="100000"/>
              </a:lnSpc>
              <a:buClr>
                <a:schemeClr val="dk1"/>
              </a:buClr>
              <a:buSzPts val="2000"/>
            </a:pPr>
            <a:endParaRPr lang="en" sz="2400" dirty="0">
              <a:solidFill>
                <a:schemeClr val="dk1"/>
              </a:solidFill>
              <a:latin typeface="Century Gothic"/>
              <a:ea typeface="Century Gothic"/>
              <a:cs typeface="Century Gothic"/>
              <a:sym typeface="Century Gothic"/>
            </a:endParaRPr>
          </a:p>
          <a:p>
            <a:pPr marL="457200" lvl="0" indent="0" algn="l" rtl="0">
              <a:lnSpc>
                <a:spcPct val="115000"/>
              </a:lnSpc>
              <a:spcBef>
                <a:spcPts val="0"/>
              </a:spcBef>
              <a:spcAft>
                <a:spcPts val="1200"/>
              </a:spcAft>
              <a:buSzPts val="1800"/>
              <a:buNone/>
            </a:pPr>
            <a:endParaRPr sz="2000" dirty="0">
              <a:solidFill>
                <a:schemeClr val="dk1"/>
              </a:solidFill>
              <a:latin typeface="Century Gothic"/>
              <a:ea typeface="Century Gothic"/>
              <a:cs typeface="Century Gothic"/>
              <a:sym typeface="Century Gothic"/>
            </a:endParaRPr>
          </a:p>
        </p:txBody>
      </p:sp>
      <p:sp>
        <p:nvSpPr>
          <p:cNvPr id="196" name="Google Shape;196;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8"/>
          <p:cNvSpPr/>
          <p:nvPr/>
        </p:nvSpPr>
        <p:spPr>
          <a:xfrm>
            <a:off x="0" y="4958475"/>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202" name="Google Shape;202;p28"/>
          <p:cNvSpPr/>
          <p:nvPr/>
        </p:nvSpPr>
        <p:spPr>
          <a:xfrm>
            <a:off x="0" y="0"/>
            <a:ext cx="9144000" cy="185100"/>
          </a:xfrm>
          <a:prstGeom prst="rect">
            <a:avLst/>
          </a:prstGeom>
          <a:solidFill>
            <a:srgbClr val="B6D7A8"/>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pic>
        <p:nvPicPr>
          <p:cNvPr id="203" name="Google Shape;203;p28"/>
          <p:cNvPicPr preferRelativeResize="0"/>
          <p:nvPr/>
        </p:nvPicPr>
        <p:blipFill rotWithShape="1">
          <a:blip r:embed="rId3">
            <a:alphaModFix/>
          </a:blip>
          <a:srcRect/>
          <a:stretch/>
        </p:blipFill>
        <p:spPr>
          <a:xfrm>
            <a:off x="8409325" y="4408812"/>
            <a:ext cx="734676" cy="734676"/>
          </a:xfrm>
          <a:prstGeom prst="rect">
            <a:avLst/>
          </a:prstGeom>
          <a:noFill/>
          <a:ln>
            <a:noFill/>
          </a:ln>
        </p:spPr>
      </p:pic>
      <p:sp>
        <p:nvSpPr>
          <p:cNvPr id="204" name="Google Shape;204;p28"/>
          <p:cNvSpPr txBox="1">
            <a:spLocks noGrp="1"/>
          </p:cNvSpPr>
          <p:nvPr>
            <p:ph type="title"/>
          </p:nvPr>
        </p:nvSpPr>
        <p:spPr>
          <a:xfrm>
            <a:off x="311700" y="368825"/>
            <a:ext cx="8520600" cy="5727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 sz="3600" dirty="0">
                <a:latin typeface="Century Gothic"/>
                <a:ea typeface="Century Gothic"/>
                <a:cs typeface="Century Gothic"/>
                <a:sym typeface="Century Gothic"/>
              </a:rPr>
              <a:t>ARPA - ESSER III</a:t>
            </a:r>
            <a:endParaRPr sz="3600" dirty="0">
              <a:latin typeface="Century Gothic"/>
              <a:ea typeface="Century Gothic"/>
              <a:cs typeface="Century Gothic"/>
              <a:sym typeface="Century Gothic"/>
            </a:endParaRPr>
          </a:p>
          <a:p>
            <a:pPr marL="0" lvl="0" indent="0" algn="ctr" rtl="0">
              <a:lnSpc>
                <a:spcPct val="100000"/>
              </a:lnSpc>
              <a:spcBef>
                <a:spcPts val="0"/>
              </a:spcBef>
              <a:spcAft>
                <a:spcPts val="0"/>
              </a:spcAft>
              <a:buSzPts val="2800"/>
              <a:buNone/>
            </a:pPr>
            <a:r>
              <a:rPr lang="en" dirty="0">
                <a:latin typeface="Century Gothic"/>
                <a:ea typeface="Century Gothic"/>
                <a:cs typeface="Century Gothic"/>
                <a:sym typeface="Century Gothic"/>
              </a:rPr>
              <a:t>$5,992,777.67</a:t>
            </a:r>
            <a:endParaRPr dirty="0">
              <a:latin typeface="Century Gothic"/>
              <a:ea typeface="Century Gothic"/>
              <a:cs typeface="Century Gothic"/>
              <a:sym typeface="Century Gothic"/>
            </a:endParaRPr>
          </a:p>
        </p:txBody>
      </p:sp>
      <p:sp>
        <p:nvSpPr>
          <p:cNvPr id="205" name="Google Shape;205;p28"/>
          <p:cNvSpPr txBox="1">
            <a:spLocks noGrp="1"/>
          </p:cNvSpPr>
          <p:nvPr>
            <p:ph type="body" idx="1"/>
          </p:nvPr>
        </p:nvSpPr>
        <p:spPr>
          <a:xfrm>
            <a:off x="311700" y="1587200"/>
            <a:ext cx="8520600" cy="3103800"/>
          </a:xfrm>
          <a:prstGeom prst="rect">
            <a:avLst/>
          </a:prstGeom>
          <a:noFill/>
          <a:ln>
            <a:noFill/>
          </a:ln>
        </p:spPr>
        <p:txBody>
          <a:bodyPr spcFirstLastPara="1" wrap="square" lIns="91425" tIns="91425" rIns="91425" bIns="91425" anchor="t" anchorCtr="0">
            <a:noAutofit/>
          </a:bodyPr>
          <a:lstStyle/>
          <a:p>
            <a:pPr marL="457200" lvl="0" indent="-355600" algn="l" rtl="0">
              <a:lnSpc>
                <a:spcPct val="115000"/>
              </a:lnSpc>
              <a:spcBef>
                <a:spcPts val="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HVAC Upgrades</a:t>
            </a:r>
          </a:p>
          <a:p>
            <a:pPr lvl="1" indent="-355600">
              <a:spcBef>
                <a:spcPts val="0"/>
              </a:spcBef>
              <a:buClr>
                <a:schemeClr val="dk1"/>
              </a:buClr>
              <a:buSzPts val="2000"/>
              <a:buFont typeface="Century Gothic"/>
              <a:buChar char="●"/>
            </a:pPr>
            <a:r>
              <a:rPr lang="en" sz="1600" dirty="0">
                <a:solidFill>
                  <a:schemeClr val="dk1"/>
                </a:solidFill>
                <a:latin typeface="Century Gothic"/>
                <a:ea typeface="Century Gothic"/>
                <a:cs typeface="Century Gothic"/>
                <a:sym typeface="Century Gothic"/>
              </a:rPr>
              <a:t>Sunnyside, Midway, Dinwiddie Elementary and Dinwiddie Middle</a:t>
            </a:r>
          </a:p>
          <a:p>
            <a:pPr lvl="2" indent="-355600">
              <a:spcBef>
                <a:spcPts val="0"/>
              </a:spcBef>
              <a:buClr>
                <a:schemeClr val="dk1"/>
              </a:buClr>
              <a:buSzPts val="2000"/>
              <a:buFont typeface="Century Gothic"/>
              <a:buChar char="●"/>
            </a:pPr>
            <a:r>
              <a:rPr lang="en" sz="1600" dirty="0">
                <a:solidFill>
                  <a:schemeClr val="dk1"/>
                </a:solidFill>
                <a:latin typeface="Century Gothic"/>
                <a:ea typeface="Century Gothic"/>
                <a:cs typeface="Century Gothic"/>
                <a:sym typeface="Century Gothic"/>
              </a:rPr>
              <a:t>Funding split with HVAC grant and ESSER II</a:t>
            </a:r>
          </a:p>
          <a:p>
            <a:pPr marL="457200" lvl="0" indent="-355600" algn="l" rtl="0">
              <a:lnSpc>
                <a:spcPct val="115000"/>
              </a:lnSpc>
              <a:spcBef>
                <a:spcPts val="1000"/>
              </a:spcBef>
              <a:spcAft>
                <a:spcPts val="0"/>
              </a:spcAft>
              <a:buClr>
                <a:schemeClr val="dk1"/>
              </a:buClr>
              <a:buSzPts val="2000"/>
              <a:buFont typeface="Century Gothic"/>
              <a:buChar char="●"/>
            </a:pPr>
            <a:r>
              <a:rPr lang="en" sz="2000" dirty="0">
                <a:solidFill>
                  <a:schemeClr val="dk1"/>
                </a:solidFill>
                <a:latin typeface="Century Gothic"/>
                <a:ea typeface="Century Gothic"/>
                <a:cs typeface="Century Gothic"/>
                <a:sym typeface="Century Gothic"/>
              </a:rPr>
              <a:t>Window Replacement</a:t>
            </a:r>
          </a:p>
          <a:p>
            <a:pPr lvl="1" indent="-355600">
              <a:spcBef>
                <a:spcPts val="0"/>
              </a:spcBef>
              <a:buClr>
                <a:schemeClr val="dk1"/>
              </a:buClr>
              <a:buSzPts val="2000"/>
              <a:buFont typeface="Century Gothic"/>
              <a:buChar char="●"/>
            </a:pPr>
            <a:r>
              <a:rPr lang="en" sz="1600" dirty="0">
                <a:solidFill>
                  <a:schemeClr val="dk1"/>
                </a:solidFill>
                <a:latin typeface="Century Gothic"/>
                <a:ea typeface="Century Gothic"/>
                <a:cs typeface="Century Gothic"/>
                <a:sym typeface="Century Gothic"/>
              </a:rPr>
              <a:t>Sunnyside</a:t>
            </a:r>
            <a:r>
              <a:rPr lang="en" sz="2000" dirty="0">
                <a:solidFill>
                  <a:schemeClr val="dk1"/>
                </a:solidFill>
                <a:latin typeface="Century Gothic"/>
                <a:ea typeface="Century Gothic"/>
                <a:cs typeface="Century Gothic"/>
                <a:sym typeface="Century Gothic"/>
              </a:rPr>
              <a:t>Window Replacement</a:t>
            </a:r>
            <a:endParaRPr lang="en-US" sz="2000" dirty="0">
              <a:solidFill>
                <a:schemeClr val="dk1"/>
              </a:solidFill>
              <a:latin typeface="Century Gothic"/>
              <a:ea typeface="Century Gothic"/>
              <a:cs typeface="Century Gothic"/>
              <a:sym typeface="Century Gothic"/>
            </a:endParaRPr>
          </a:p>
          <a:p>
            <a:pPr indent="-355600">
              <a:lnSpc>
                <a:spcPct val="100000"/>
              </a:lnSpc>
              <a:spcBef>
                <a:spcPts val="1000"/>
              </a:spcBef>
              <a:buClr>
                <a:schemeClr val="dk1"/>
              </a:buClr>
              <a:buSzPts val="2000"/>
              <a:buFont typeface="Century Gothic"/>
              <a:buChar char="●"/>
            </a:pPr>
            <a:r>
              <a:rPr lang="en-US" sz="2000" dirty="0">
                <a:solidFill>
                  <a:schemeClr val="dk1"/>
                </a:solidFill>
                <a:latin typeface="Century Gothic"/>
                <a:ea typeface="Century Gothic"/>
                <a:cs typeface="Century Gothic"/>
                <a:sym typeface="Century Gothic"/>
              </a:rPr>
              <a:t>Southside Elementary Deferred Maintenance Projects</a:t>
            </a:r>
          </a:p>
          <a:p>
            <a:pPr lvl="1" indent="-355600">
              <a:lnSpc>
                <a:spcPct val="114000"/>
              </a:lnSpc>
              <a:spcBef>
                <a:spcPts val="0"/>
              </a:spcBef>
              <a:buClr>
                <a:schemeClr val="dk1"/>
              </a:buClr>
              <a:buSzPts val="2000"/>
              <a:buFont typeface="Century Gothic"/>
              <a:buChar char="●"/>
            </a:pPr>
            <a:r>
              <a:rPr lang="en-US" sz="1600" dirty="0">
                <a:solidFill>
                  <a:schemeClr val="dk1"/>
                </a:solidFill>
                <a:latin typeface="Century Gothic"/>
                <a:ea typeface="Century Gothic"/>
                <a:cs typeface="Century Gothic"/>
                <a:sym typeface="Century Gothic"/>
              </a:rPr>
              <a:t>Funding split with ESSER II &amp; Local</a:t>
            </a:r>
          </a:p>
          <a:p>
            <a:pPr marL="0" lvl="0" indent="0" algn="l" rtl="0">
              <a:lnSpc>
                <a:spcPct val="115000"/>
              </a:lnSpc>
              <a:spcBef>
                <a:spcPts val="0"/>
              </a:spcBef>
              <a:spcAft>
                <a:spcPts val="0"/>
              </a:spcAft>
              <a:buNone/>
            </a:pPr>
            <a:endParaRPr sz="2000" dirty="0">
              <a:solidFill>
                <a:schemeClr val="dk1"/>
              </a:solidFill>
              <a:latin typeface="Century Gothic"/>
              <a:ea typeface="Century Gothic"/>
              <a:cs typeface="Century Gothic"/>
              <a:sym typeface="Century Gothic"/>
            </a:endParaRPr>
          </a:p>
          <a:p>
            <a:pPr marL="457200" lvl="0" indent="0" algn="l" rtl="0">
              <a:lnSpc>
                <a:spcPct val="115000"/>
              </a:lnSpc>
              <a:spcBef>
                <a:spcPts val="1200"/>
              </a:spcBef>
              <a:spcAft>
                <a:spcPts val="1200"/>
              </a:spcAft>
              <a:buSzPts val="1800"/>
              <a:buNone/>
            </a:pPr>
            <a:endParaRPr sz="2000" dirty="0">
              <a:solidFill>
                <a:schemeClr val="dk1"/>
              </a:solidFill>
              <a:latin typeface="Century Gothic"/>
              <a:ea typeface="Century Gothic"/>
              <a:cs typeface="Century Gothic"/>
              <a:sym typeface="Century Gothic"/>
            </a:endParaRPr>
          </a:p>
        </p:txBody>
      </p:sp>
      <p:sp>
        <p:nvSpPr>
          <p:cNvPr id="206" name="Google Shape;206;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latin typeface="Century Gothic" panose="020B0502020202020204" pitchFamily="34" charset="0"/>
              </a:rPr>
              <a:t>Next Steps</a:t>
            </a:r>
          </a:p>
        </p:txBody>
      </p:sp>
      <p:sp>
        <p:nvSpPr>
          <p:cNvPr id="3" name="Text Placeholder 2"/>
          <p:cNvSpPr>
            <a:spLocks noGrp="1"/>
          </p:cNvSpPr>
          <p:nvPr>
            <p:ph type="body" idx="1"/>
          </p:nvPr>
        </p:nvSpPr>
        <p:spPr>
          <a:xfrm>
            <a:off x="311700" y="1267531"/>
            <a:ext cx="8520600" cy="2478122"/>
          </a:xfrm>
        </p:spPr>
        <p:txBody>
          <a:bodyPr/>
          <a:lstStyle/>
          <a:p>
            <a:r>
              <a:rPr lang="en-US" sz="2000" dirty="0">
                <a:solidFill>
                  <a:schemeClr val="tx1"/>
                </a:solidFill>
                <a:latin typeface="Century Gothic" panose="020B0502020202020204" pitchFamily="34" charset="0"/>
              </a:rPr>
              <a:t>Amend grant based on latest updated information and costs</a:t>
            </a:r>
          </a:p>
          <a:p>
            <a:r>
              <a:rPr lang="en-US" sz="2000" dirty="0">
                <a:solidFill>
                  <a:schemeClr val="tx1"/>
                </a:solidFill>
                <a:latin typeface="Century Gothic" panose="020B0502020202020204" pitchFamily="34" charset="0"/>
              </a:rPr>
              <a:t>Monitor spending progress to ensure all monies are obligated and spent by deadlines</a:t>
            </a:r>
          </a:p>
        </p:txBody>
      </p:sp>
    </p:spTree>
    <p:extLst>
      <p:ext uri="{BB962C8B-B14F-4D97-AF65-F5344CB8AC3E}">
        <p14:creationId xmlns:p14="http://schemas.microsoft.com/office/powerpoint/2010/main" val="84626159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TotalTime>
  <Words>420</Words>
  <Application>Microsoft Office PowerPoint</Application>
  <PresentationFormat>On-screen Show (16:9)</PresentationFormat>
  <Paragraphs>64</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Century Gothic</vt:lpstr>
      <vt:lpstr>Simple Light</vt:lpstr>
      <vt:lpstr>Dinwiddie County Public Schools June 13, 2023</vt:lpstr>
      <vt:lpstr>ARPA - ESSER III $5,992,777.67</vt:lpstr>
      <vt:lpstr>ARPA - ESSER III $5,992,777.67</vt:lpstr>
      <vt:lpstr>ARPA - ESSER III $5,992,777.67</vt:lpstr>
      <vt:lpstr>ARPA - ESSER III $5,992,777.67</vt:lpstr>
      <vt:lpstr>ARPA - ESSER III $5,992,777.67</vt:lpstr>
      <vt:lpstr>ARPA - ESSER III $5,992,777.67</vt:lpstr>
      <vt:lpstr>ARPA - ESSER III $5,992,777.67</vt:lpstr>
      <vt:lpstr>Next Steps</vt:lpstr>
      <vt:lpstr>Stakeholder Input can be sent to: Info@dcpsnet.org cfleming@dcpsnet.org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Dinwiddie County Public Schools</dc:title>
  <dc:creator>Christie Fleming</dc:creator>
  <cp:lastModifiedBy>Natonya Robinson-Williams</cp:lastModifiedBy>
  <cp:revision>22</cp:revision>
  <cp:lastPrinted>2022-12-13T20:25:32Z</cp:lastPrinted>
  <dcterms:modified xsi:type="dcterms:W3CDTF">2023-08-18T20:12:51Z</dcterms:modified>
</cp:coreProperties>
</file>